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B83"/>
    <a:srgbClr val="943C26"/>
    <a:srgbClr val="6D3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77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3EBAEB-00BB-43F3-A808-90592ACC8B5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A78C3D-7735-4AA2-89CA-11D6C60C3BD1}">
      <dgm:prSet phldrT="[Texto]"/>
      <dgm:spPr/>
      <dgm:t>
        <a:bodyPr/>
        <a:lstStyle/>
        <a:p>
          <a:r>
            <a:rPr lang="pt-BR" dirty="0" smtClean="0"/>
            <a:t>Já é realidade</a:t>
          </a:r>
          <a:endParaRPr lang="pt-BR" dirty="0"/>
        </a:p>
      </dgm:t>
    </dgm:pt>
    <dgm:pt modelId="{BE3CC76B-D799-4E7E-B02D-4E58AF55040F}" type="parTrans" cxnId="{D0614965-4CE6-415A-95BE-A866F62D3842}">
      <dgm:prSet/>
      <dgm:spPr/>
      <dgm:t>
        <a:bodyPr/>
        <a:lstStyle/>
        <a:p>
          <a:endParaRPr lang="pt-BR"/>
        </a:p>
      </dgm:t>
    </dgm:pt>
    <dgm:pt modelId="{47A5C90E-D467-416C-9B40-342A729EC1C5}" type="sibTrans" cxnId="{D0614965-4CE6-415A-95BE-A866F62D3842}">
      <dgm:prSet/>
      <dgm:spPr/>
      <dgm:t>
        <a:bodyPr/>
        <a:lstStyle/>
        <a:p>
          <a:endParaRPr lang="pt-BR"/>
        </a:p>
      </dgm:t>
    </dgm:pt>
    <dgm:pt modelId="{1B3F0639-CAF6-45B2-8228-84DD8C1818EE}">
      <dgm:prSet phldrT="[Texto]"/>
      <dgm:spPr/>
      <dgm:t>
        <a:bodyPr/>
        <a:lstStyle/>
        <a:p>
          <a:r>
            <a:rPr lang="pt-BR" dirty="0" smtClean="0"/>
            <a:t>Sonhamos</a:t>
          </a:r>
          <a:endParaRPr lang="pt-BR" dirty="0"/>
        </a:p>
      </dgm:t>
    </dgm:pt>
    <dgm:pt modelId="{A6C733FE-0B61-4CFA-BC63-90D10837566F}" type="parTrans" cxnId="{4988FB7B-63F8-48BB-8840-3156965BEBF6}">
      <dgm:prSet/>
      <dgm:spPr/>
      <dgm:t>
        <a:bodyPr/>
        <a:lstStyle/>
        <a:p>
          <a:endParaRPr lang="pt-BR"/>
        </a:p>
      </dgm:t>
    </dgm:pt>
    <dgm:pt modelId="{25E47E5D-381C-41D9-B12B-889EC85CF92A}" type="sibTrans" cxnId="{4988FB7B-63F8-48BB-8840-3156965BEBF6}">
      <dgm:prSet/>
      <dgm:spPr/>
      <dgm:t>
        <a:bodyPr/>
        <a:lstStyle/>
        <a:p>
          <a:endParaRPr lang="pt-BR"/>
        </a:p>
      </dgm:t>
    </dgm:pt>
    <dgm:pt modelId="{7A472AD7-5AD0-4B9E-981A-E5C156CA8589}">
      <dgm:prSet phldrT="[Texto]"/>
      <dgm:spPr/>
      <dgm:t>
        <a:bodyPr/>
        <a:lstStyle/>
        <a:p>
          <a:r>
            <a:rPr lang="pt-BR" dirty="0" smtClean="0"/>
            <a:t>Curso de Pós-graduação em DSI – EAD;</a:t>
          </a:r>
          <a:endParaRPr lang="pt-BR" dirty="0"/>
        </a:p>
      </dgm:t>
    </dgm:pt>
    <dgm:pt modelId="{7ED94F48-FD7E-4B25-9362-6E3FDDF6C75B}" type="parTrans" cxnId="{0519DD2A-3BFD-490A-A82A-9B4DAD7FEC7C}">
      <dgm:prSet/>
      <dgm:spPr/>
      <dgm:t>
        <a:bodyPr/>
        <a:lstStyle/>
        <a:p>
          <a:endParaRPr lang="pt-BR"/>
        </a:p>
      </dgm:t>
    </dgm:pt>
    <dgm:pt modelId="{CB6A9132-9771-446F-B280-7DFCF0151B08}" type="sibTrans" cxnId="{0519DD2A-3BFD-490A-A82A-9B4DAD7FEC7C}">
      <dgm:prSet/>
      <dgm:spPr/>
      <dgm:t>
        <a:bodyPr/>
        <a:lstStyle/>
        <a:p>
          <a:endParaRPr lang="pt-BR"/>
        </a:p>
      </dgm:t>
    </dgm:pt>
    <dgm:pt modelId="{641C9A11-36AC-40BC-9AE3-4C6110E8209B}">
      <dgm:prSet phldrT="[Texto]"/>
      <dgm:spPr/>
      <dgm:t>
        <a:bodyPr/>
        <a:lstStyle/>
        <a:p>
          <a:r>
            <a:rPr lang="pt-BR" dirty="0" smtClean="0"/>
            <a:t>Rede de solidariedade nas comunidades;</a:t>
          </a:r>
          <a:endParaRPr lang="pt-BR" dirty="0"/>
        </a:p>
      </dgm:t>
    </dgm:pt>
    <dgm:pt modelId="{1954C13C-DE64-4073-B8EB-1F8889498B27}" type="parTrans" cxnId="{E1DE9C3E-46BD-4122-A2E0-9513A420C035}">
      <dgm:prSet/>
      <dgm:spPr/>
      <dgm:t>
        <a:bodyPr/>
        <a:lstStyle/>
        <a:p>
          <a:endParaRPr lang="pt-BR"/>
        </a:p>
      </dgm:t>
    </dgm:pt>
    <dgm:pt modelId="{A72A6204-0466-4E45-82CD-3FED655685D8}" type="sibTrans" cxnId="{E1DE9C3E-46BD-4122-A2E0-9513A420C035}">
      <dgm:prSet/>
      <dgm:spPr/>
      <dgm:t>
        <a:bodyPr/>
        <a:lstStyle/>
        <a:p>
          <a:endParaRPr lang="pt-BR"/>
        </a:p>
      </dgm:t>
    </dgm:pt>
    <dgm:pt modelId="{A038BA94-DDE9-4448-A858-4E3C2A1A0B0B}">
      <dgm:prSet phldrT="[Texto]"/>
      <dgm:spPr/>
      <dgm:t>
        <a:bodyPr/>
        <a:lstStyle/>
        <a:p>
          <a:r>
            <a:rPr lang="pt-BR" dirty="0" smtClean="0"/>
            <a:t>Ação de </a:t>
          </a:r>
          <a:r>
            <a:rPr lang="pt-BR" dirty="0" err="1" smtClean="0"/>
            <a:t>Cáritas</a:t>
          </a:r>
          <a:r>
            <a:rPr lang="pt-BR" dirty="0" smtClean="0"/>
            <a:t>; Pastorais Sociais...</a:t>
          </a:r>
          <a:endParaRPr lang="pt-BR" dirty="0"/>
        </a:p>
      </dgm:t>
    </dgm:pt>
    <dgm:pt modelId="{2FFE699D-CB0C-4250-B283-6A747A76B934}" type="parTrans" cxnId="{102B1EFF-9597-4D10-B4A6-43FA1FA5EEBB}">
      <dgm:prSet/>
      <dgm:spPr/>
      <dgm:t>
        <a:bodyPr/>
        <a:lstStyle/>
        <a:p>
          <a:endParaRPr lang="pt-BR"/>
        </a:p>
      </dgm:t>
    </dgm:pt>
    <dgm:pt modelId="{EBED0704-D028-4EEE-9BD5-9DC34A36263B}" type="sibTrans" cxnId="{102B1EFF-9597-4D10-B4A6-43FA1FA5EEBB}">
      <dgm:prSet/>
      <dgm:spPr/>
      <dgm:t>
        <a:bodyPr/>
        <a:lstStyle/>
        <a:p>
          <a:endParaRPr lang="pt-BR"/>
        </a:p>
      </dgm:t>
    </dgm:pt>
    <dgm:pt modelId="{9D5FFB59-7ACE-4AB6-BEAB-4FA652B38610}">
      <dgm:prSet phldrT="[Texto]"/>
      <dgm:spPr/>
      <dgm:t>
        <a:bodyPr/>
        <a:lstStyle/>
        <a:p>
          <a:r>
            <a:rPr lang="pt-BR" dirty="0" smtClean="0"/>
            <a:t>Compromisso com os objetivos da CF;</a:t>
          </a:r>
          <a:endParaRPr lang="pt-BR" dirty="0"/>
        </a:p>
      </dgm:t>
    </dgm:pt>
    <dgm:pt modelId="{596CA94A-B326-4AFB-8EA6-8F44FF919EEE}" type="parTrans" cxnId="{8B7E75BB-752C-4E4C-A216-756D27564122}">
      <dgm:prSet/>
      <dgm:spPr/>
      <dgm:t>
        <a:bodyPr/>
        <a:lstStyle/>
        <a:p>
          <a:endParaRPr lang="pt-BR"/>
        </a:p>
      </dgm:t>
    </dgm:pt>
    <dgm:pt modelId="{CBB37FFD-4463-4C77-8D96-BDBC7B2FD970}" type="sibTrans" cxnId="{8B7E75BB-752C-4E4C-A216-756D27564122}">
      <dgm:prSet/>
      <dgm:spPr/>
      <dgm:t>
        <a:bodyPr/>
        <a:lstStyle/>
        <a:p>
          <a:endParaRPr lang="pt-BR"/>
        </a:p>
      </dgm:t>
    </dgm:pt>
    <dgm:pt modelId="{BEE5C171-7A4F-46F1-A11A-D63CE511F3EA}">
      <dgm:prSet phldrT="[Texto]"/>
      <dgm:spPr/>
      <dgm:t>
        <a:bodyPr/>
        <a:lstStyle/>
        <a:p>
          <a:r>
            <a:rPr lang="pt-BR" dirty="0" smtClean="0"/>
            <a:t>Uma Igreja que não é indiferente com a dor da/o irmã/o</a:t>
          </a:r>
          <a:endParaRPr lang="pt-BR" dirty="0"/>
        </a:p>
      </dgm:t>
    </dgm:pt>
    <dgm:pt modelId="{7B32E292-831A-4BD1-AEDB-AFE8FA72EF67}" type="parTrans" cxnId="{50CBEE07-E06C-4169-8D48-A90B9DABA919}">
      <dgm:prSet/>
      <dgm:spPr/>
      <dgm:t>
        <a:bodyPr/>
        <a:lstStyle/>
        <a:p>
          <a:endParaRPr lang="pt-BR"/>
        </a:p>
      </dgm:t>
    </dgm:pt>
    <dgm:pt modelId="{82E14F19-2663-4204-B83A-91AD04C49250}" type="sibTrans" cxnId="{50CBEE07-E06C-4169-8D48-A90B9DABA919}">
      <dgm:prSet/>
      <dgm:spPr/>
      <dgm:t>
        <a:bodyPr/>
        <a:lstStyle/>
        <a:p>
          <a:endParaRPr lang="pt-BR"/>
        </a:p>
      </dgm:t>
    </dgm:pt>
    <dgm:pt modelId="{86646B2C-BADC-4DFE-9564-A52655C03B99}">
      <dgm:prSet phldrT="[Texto]"/>
      <dgm:spPr/>
      <dgm:t>
        <a:bodyPr/>
        <a:lstStyle/>
        <a:p>
          <a:r>
            <a:rPr lang="pt-BR" dirty="0" smtClean="0"/>
            <a:t>Casa do Pão (Fruto do CEN);</a:t>
          </a:r>
          <a:endParaRPr lang="pt-BR" dirty="0"/>
        </a:p>
      </dgm:t>
    </dgm:pt>
    <dgm:pt modelId="{84BD378A-9FFF-4418-8E5E-17AF8972F2E2}" type="parTrans" cxnId="{3A9029B7-FE69-458B-BC61-EE41E8AA685C}">
      <dgm:prSet/>
      <dgm:spPr/>
      <dgm:t>
        <a:bodyPr/>
        <a:lstStyle/>
        <a:p>
          <a:endParaRPr lang="pt-BR"/>
        </a:p>
      </dgm:t>
    </dgm:pt>
    <dgm:pt modelId="{F1B9B1F6-EC48-4E44-B49B-9E96B43CACAB}" type="sibTrans" cxnId="{3A9029B7-FE69-458B-BC61-EE41E8AA685C}">
      <dgm:prSet/>
      <dgm:spPr/>
      <dgm:t>
        <a:bodyPr/>
        <a:lstStyle/>
        <a:p>
          <a:endParaRPr lang="pt-BR"/>
        </a:p>
      </dgm:t>
    </dgm:pt>
    <dgm:pt modelId="{9C1F6E5B-1CED-48D5-A03D-4F48C7BE20B1}" type="pres">
      <dgm:prSet presAssocID="{0C3EBAEB-00BB-43F3-A808-90592ACC8B5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2BD1DAF-DE23-41AA-A68E-72B8984C5E80}" type="pres">
      <dgm:prSet presAssocID="{EAA78C3D-7735-4AA2-89CA-11D6C60C3BD1}" presName="linNode" presStyleCnt="0"/>
      <dgm:spPr/>
    </dgm:pt>
    <dgm:pt modelId="{CBF587CF-D1D4-4882-92EA-0C2751512D22}" type="pres">
      <dgm:prSet presAssocID="{EAA78C3D-7735-4AA2-89CA-11D6C60C3BD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59A7B8-DC32-4345-BEAD-6C16228D845A}" type="pres">
      <dgm:prSet presAssocID="{EAA78C3D-7735-4AA2-89CA-11D6C60C3BD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3EDA42-340A-4B7D-9C0B-02F615FD44A4}" type="pres">
      <dgm:prSet presAssocID="{47A5C90E-D467-416C-9B40-342A729EC1C5}" presName="spacing" presStyleCnt="0"/>
      <dgm:spPr/>
    </dgm:pt>
    <dgm:pt modelId="{E7E002A5-D58A-4051-BA3B-85C76788B27C}" type="pres">
      <dgm:prSet presAssocID="{1B3F0639-CAF6-45B2-8228-84DD8C1818EE}" presName="linNode" presStyleCnt="0"/>
      <dgm:spPr/>
    </dgm:pt>
    <dgm:pt modelId="{C4E2F144-961C-44D9-80BC-A126F44F6089}" type="pres">
      <dgm:prSet presAssocID="{1B3F0639-CAF6-45B2-8228-84DD8C1818E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EEFFD8-AF66-493D-AABE-2684B5AE7D04}" type="pres">
      <dgm:prSet presAssocID="{1B3F0639-CAF6-45B2-8228-84DD8C1818E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EE02FF1-199B-40BE-9ADB-C64E1BCB1E53}" type="presOf" srcId="{86646B2C-BADC-4DFE-9564-A52655C03B99}" destId="{B659A7B8-DC32-4345-BEAD-6C16228D845A}" srcOrd="0" destOrd="0" presId="urn:microsoft.com/office/officeart/2005/8/layout/vList6"/>
    <dgm:cxn modelId="{6A34D172-22F4-4922-82B4-91F977519F24}" type="presOf" srcId="{A038BA94-DDE9-4448-A858-4E3C2A1A0B0B}" destId="{B659A7B8-DC32-4345-BEAD-6C16228D845A}" srcOrd="0" destOrd="2" presId="urn:microsoft.com/office/officeart/2005/8/layout/vList6"/>
    <dgm:cxn modelId="{0519DD2A-3BFD-490A-A82A-9B4DAD7FEC7C}" srcId="{1B3F0639-CAF6-45B2-8228-84DD8C1818EE}" destId="{7A472AD7-5AD0-4B9E-981A-E5C156CA8589}" srcOrd="1" destOrd="0" parTransId="{7ED94F48-FD7E-4B25-9362-6E3FDDF6C75B}" sibTransId="{CB6A9132-9771-446F-B280-7DFCF0151B08}"/>
    <dgm:cxn modelId="{50CBEE07-E06C-4169-8D48-A90B9DABA919}" srcId="{1B3F0639-CAF6-45B2-8228-84DD8C1818EE}" destId="{BEE5C171-7A4F-46F1-A11A-D63CE511F3EA}" srcOrd="2" destOrd="0" parTransId="{7B32E292-831A-4BD1-AEDB-AFE8FA72EF67}" sibTransId="{82E14F19-2663-4204-B83A-91AD04C49250}"/>
    <dgm:cxn modelId="{6EAB0CE3-9E57-425D-BFC6-0D5037FD8C6C}" type="presOf" srcId="{9D5FFB59-7ACE-4AB6-BEAB-4FA652B38610}" destId="{74EEFFD8-AF66-493D-AABE-2684B5AE7D04}" srcOrd="0" destOrd="0" presId="urn:microsoft.com/office/officeart/2005/8/layout/vList6"/>
    <dgm:cxn modelId="{5A2EFC10-00F0-4C18-A07D-E98E43DD5FDD}" type="presOf" srcId="{1B3F0639-CAF6-45B2-8228-84DD8C1818EE}" destId="{C4E2F144-961C-44D9-80BC-A126F44F6089}" srcOrd="0" destOrd="0" presId="urn:microsoft.com/office/officeart/2005/8/layout/vList6"/>
    <dgm:cxn modelId="{254EBE49-DC09-4C6E-889B-B3F4D5DE15C0}" type="presOf" srcId="{0C3EBAEB-00BB-43F3-A808-90592ACC8B51}" destId="{9C1F6E5B-1CED-48D5-A03D-4F48C7BE20B1}" srcOrd="0" destOrd="0" presId="urn:microsoft.com/office/officeart/2005/8/layout/vList6"/>
    <dgm:cxn modelId="{4988FB7B-63F8-48BB-8840-3156965BEBF6}" srcId="{0C3EBAEB-00BB-43F3-A808-90592ACC8B51}" destId="{1B3F0639-CAF6-45B2-8228-84DD8C1818EE}" srcOrd="1" destOrd="0" parTransId="{A6C733FE-0B61-4CFA-BC63-90D10837566F}" sibTransId="{25E47E5D-381C-41D9-B12B-889EC85CF92A}"/>
    <dgm:cxn modelId="{D0614965-4CE6-415A-95BE-A866F62D3842}" srcId="{0C3EBAEB-00BB-43F3-A808-90592ACC8B51}" destId="{EAA78C3D-7735-4AA2-89CA-11D6C60C3BD1}" srcOrd="0" destOrd="0" parTransId="{BE3CC76B-D799-4E7E-B02D-4E58AF55040F}" sibTransId="{47A5C90E-D467-416C-9B40-342A729EC1C5}"/>
    <dgm:cxn modelId="{C376EA17-61B3-4EC4-88A2-04DF76D4845D}" type="presOf" srcId="{641C9A11-36AC-40BC-9AE3-4C6110E8209B}" destId="{B659A7B8-DC32-4345-BEAD-6C16228D845A}" srcOrd="0" destOrd="1" presId="urn:microsoft.com/office/officeart/2005/8/layout/vList6"/>
    <dgm:cxn modelId="{102B1EFF-9597-4D10-B4A6-43FA1FA5EEBB}" srcId="{EAA78C3D-7735-4AA2-89CA-11D6C60C3BD1}" destId="{A038BA94-DDE9-4448-A858-4E3C2A1A0B0B}" srcOrd="2" destOrd="0" parTransId="{2FFE699D-CB0C-4250-B283-6A747A76B934}" sibTransId="{EBED0704-D028-4EEE-9BD5-9DC34A36263B}"/>
    <dgm:cxn modelId="{A63AB69B-0DB6-457C-B06A-57512F5A4FF1}" type="presOf" srcId="{EAA78C3D-7735-4AA2-89CA-11D6C60C3BD1}" destId="{CBF587CF-D1D4-4882-92EA-0C2751512D22}" srcOrd="0" destOrd="0" presId="urn:microsoft.com/office/officeart/2005/8/layout/vList6"/>
    <dgm:cxn modelId="{0B496E84-0911-44E0-A5B9-C1AF89C131FC}" type="presOf" srcId="{7A472AD7-5AD0-4B9E-981A-E5C156CA8589}" destId="{74EEFFD8-AF66-493D-AABE-2684B5AE7D04}" srcOrd="0" destOrd="1" presId="urn:microsoft.com/office/officeart/2005/8/layout/vList6"/>
    <dgm:cxn modelId="{8B7E75BB-752C-4E4C-A216-756D27564122}" srcId="{1B3F0639-CAF6-45B2-8228-84DD8C1818EE}" destId="{9D5FFB59-7ACE-4AB6-BEAB-4FA652B38610}" srcOrd="0" destOrd="0" parTransId="{596CA94A-B326-4AFB-8EA6-8F44FF919EEE}" sibTransId="{CBB37FFD-4463-4C77-8D96-BDBC7B2FD970}"/>
    <dgm:cxn modelId="{3A9029B7-FE69-458B-BC61-EE41E8AA685C}" srcId="{EAA78C3D-7735-4AA2-89CA-11D6C60C3BD1}" destId="{86646B2C-BADC-4DFE-9564-A52655C03B99}" srcOrd="0" destOrd="0" parTransId="{84BD378A-9FFF-4418-8E5E-17AF8972F2E2}" sibTransId="{F1B9B1F6-EC48-4E44-B49B-9E96B43CACAB}"/>
    <dgm:cxn modelId="{A750CE89-C852-4CAC-915F-E64F468247C4}" type="presOf" srcId="{BEE5C171-7A4F-46F1-A11A-D63CE511F3EA}" destId="{74EEFFD8-AF66-493D-AABE-2684B5AE7D04}" srcOrd="0" destOrd="2" presId="urn:microsoft.com/office/officeart/2005/8/layout/vList6"/>
    <dgm:cxn modelId="{E1DE9C3E-46BD-4122-A2E0-9513A420C035}" srcId="{EAA78C3D-7735-4AA2-89CA-11D6C60C3BD1}" destId="{641C9A11-36AC-40BC-9AE3-4C6110E8209B}" srcOrd="1" destOrd="0" parTransId="{1954C13C-DE64-4073-B8EB-1F8889498B27}" sibTransId="{A72A6204-0466-4E45-82CD-3FED655685D8}"/>
    <dgm:cxn modelId="{46B80CB7-AF30-4E61-8097-E911D396D21C}" type="presParOf" srcId="{9C1F6E5B-1CED-48D5-A03D-4F48C7BE20B1}" destId="{E2BD1DAF-DE23-41AA-A68E-72B8984C5E80}" srcOrd="0" destOrd="0" presId="urn:microsoft.com/office/officeart/2005/8/layout/vList6"/>
    <dgm:cxn modelId="{AF580992-6C14-437C-A0D9-7B858581595C}" type="presParOf" srcId="{E2BD1DAF-DE23-41AA-A68E-72B8984C5E80}" destId="{CBF587CF-D1D4-4882-92EA-0C2751512D22}" srcOrd="0" destOrd="0" presId="urn:microsoft.com/office/officeart/2005/8/layout/vList6"/>
    <dgm:cxn modelId="{5B2BE1C6-6E0D-4FED-8570-AAD730A019DF}" type="presParOf" srcId="{E2BD1DAF-DE23-41AA-A68E-72B8984C5E80}" destId="{B659A7B8-DC32-4345-BEAD-6C16228D845A}" srcOrd="1" destOrd="0" presId="urn:microsoft.com/office/officeart/2005/8/layout/vList6"/>
    <dgm:cxn modelId="{06552A34-3E29-420C-A72C-E62D674C44A8}" type="presParOf" srcId="{9C1F6E5B-1CED-48D5-A03D-4F48C7BE20B1}" destId="{463EDA42-340A-4B7D-9C0B-02F615FD44A4}" srcOrd="1" destOrd="0" presId="urn:microsoft.com/office/officeart/2005/8/layout/vList6"/>
    <dgm:cxn modelId="{C93BD12F-08E1-4139-9C24-EA00F2071AF6}" type="presParOf" srcId="{9C1F6E5B-1CED-48D5-A03D-4F48C7BE20B1}" destId="{E7E002A5-D58A-4051-BA3B-85C76788B27C}" srcOrd="2" destOrd="0" presId="urn:microsoft.com/office/officeart/2005/8/layout/vList6"/>
    <dgm:cxn modelId="{E452E9D6-6329-4271-94ED-1BF784D29920}" type="presParOf" srcId="{E7E002A5-D58A-4051-BA3B-85C76788B27C}" destId="{C4E2F144-961C-44D9-80BC-A126F44F6089}" srcOrd="0" destOrd="0" presId="urn:microsoft.com/office/officeart/2005/8/layout/vList6"/>
    <dgm:cxn modelId="{54983B09-E701-42C8-93FD-2312D8E09BD5}" type="presParOf" srcId="{E7E002A5-D58A-4051-BA3B-85C76788B27C}" destId="{74EEFFD8-AF66-493D-AABE-2684B5AE7D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9A7B8-DC32-4345-BEAD-6C16228D845A}">
      <dsp:nvSpPr>
        <dsp:cNvPr id="0" name=""/>
        <dsp:cNvSpPr/>
      </dsp:nvSpPr>
      <dsp:spPr>
        <a:xfrm>
          <a:off x="3250038" y="411"/>
          <a:ext cx="4875058" cy="16038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Casa do Pão (Fruto do CEN);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Rede de solidariedade nas comunidades;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Ação de </a:t>
          </a:r>
          <a:r>
            <a:rPr lang="pt-BR" sz="1900" kern="1200" dirty="0" err="1" smtClean="0"/>
            <a:t>Cáritas</a:t>
          </a:r>
          <a:r>
            <a:rPr lang="pt-BR" sz="1900" kern="1200" dirty="0" smtClean="0"/>
            <a:t>; Pastorais Sociais...</a:t>
          </a:r>
          <a:endParaRPr lang="pt-BR" sz="1900" kern="1200" dirty="0"/>
        </a:p>
      </dsp:txBody>
      <dsp:txXfrm>
        <a:off x="3250038" y="200898"/>
        <a:ext cx="4273597" cy="1202923"/>
      </dsp:txXfrm>
    </dsp:sp>
    <dsp:sp modelId="{CBF587CF-D1D4-4882-92EA-0C2751512D22}">
      <dsp:nvSpPr>
        <dsp:cNvPr id="0" name=""/>
        <dsp:cNvSpPr/>
      </dsp:nvSpPr>
      <dsp:spPr>
        <a:xfrm>
          <a:off x="0" y="411"/>
          <a:ext cx="3250038" cy="160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Já é realidade</a:t>
          </a:r>
          <a:endParaRPr lang="pt-BR" sz="4500" kern="1200" dirty="0"/>
        </a:p>
      </dsp:txBody>
      <dsp:txXfrm>
        <a:off x="78296" y="78707"/>
        <a:ext cx="3093446" cy="1447305"/>
      </dsp:txXfrm>
    </dsp:sp>
    <dsp:sp modelId="{74EEFFD8-AF66-493D-AABE-2684B5AE7D04}">
      <dsp:nvSpPr>
        <dsp:cNvPr id="0" name=""/>
        <dsp:cNvSpPr/>
      </dsp:nvSpPr>
      <dsp:spPr>
        <a:xfrm>
          <a:off x="3250038" y="1764698"/>
          <a:ext cx="4875058" cy="16038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Compromisso com os objetivos da CF;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Curso de Pós-graduação em DSI – EAD;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Uma Igreja que não é indiferente com a dor da/o irmã/o</a:t>
          </a:r>
          <a:endParaRPr lang="pt-BR" sz="1900" kern="1200" dirty="0"/>
        </a:p>
      </dsp:txBody>
      <dsp:txXfrm>
        <a:off x="3250038" y="1965185"/>
        <a:ext cx="4273597" cy="1202923"/>
      </dsp:txXfrm>
    </dsp:sp>
    <dsp:sp modelId="{C4E2F144-961C-44D9-80BC-A126F44F6089}">
      <dsp:nvSpPr>
        <dsp:cNvPr id="0" name=""/>
        <dsp:cNvSpPr/>
      </dsp:nvSpPr>
      <dsp:spPr>
        <a:xfrm>
          <a:off x="0" y="1764698"/>
          <a:ext cx="3250038" cy="1603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500" kern="1200" dirty="0" smtClean="0"/>
            <a:t>Sonhamos</a:t>
          </a:r>
          <a:endParaRPr lang="pt-BR" sz="4500" kern="1200" dirty="0"/>
        </a:p>
      </dsp:txBody>
      <dsp:txXfrm>
        <a:off x="78296" y="1842994"/>
        <a:ext cx="3093446" cy="1447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D69F-EA11-4D23-96FE-345B15F54A9C}" type="datetimeFigureOut">
              <a:rPr lang="pt-BR" smtClean="0"/>
              <a:t>29/11/2022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6E49-7DF6-4B15-86D1-7CE22B7F6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223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D69F-EA11-4D23-96FE-345B15F54A9C}" type="datetimeFigureOut">
              <a:rPr lang="pt-BR" smtClean="0"/>
              <a:t>29/11/2022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6E49-7DF6-4B15-86D1-7CE22B7F6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61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D69F-EA11-4D23-96FE-345B15F54A9C}" type="datetimeFigureOut">
              <a:rPr lang="pt-BR" smtClean="0"/>
              <a:t>29/11/2022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6E49-7DF6-4B15-86D1-7CE22B7F6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4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D69F-EA11-4D23-96FE-345B15F54A9C}" type="datetimeFigureOut">
              <a:rPr lang="pt-BR" smtClean="0"/>
              <a:t>29/11/2022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6E49-7DF6-4B15-86D1-7CE22B7F6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36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D69F-EA11-4D23-96FE-345B15F54A9C}" type="datetimeFigureOut">
              <a:rPr lang="pt-BR" smtClean="0"/>
              <a:t>29/11/2022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6E49-7DF6-4B15-86D1-7CE22B7F6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6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D69F-EA11-4D23-96FE-345B15F54A9C}" type="datetimeFigureOut">
              <a:rPr lang="pt-BR" smtClean="0"/>
              <a:t>29/11/2022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6E49-7DF6-4B15-86D1-7CE22B7F6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31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D69F-EA11-4D23-96FE-345B15F54A9C}" type="datetimeFigureOut">
              <a:rPr lang="pt-BR" smtClean="0"/>
              <a:t>29/11/2022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6E49-7DF6-4B15-86D1-7CE22B7F6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65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D69F-EA11-4D23-96FE-345B15F54A9C}" type="datetimeFigureOut">
              <a:rPr lang="pt-BR" smtClean="0"/>
              <a:t>29/11/2022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6E49-7DF6-4B15-86D1-7CE22B7F6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66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D69F-EA11-4D23-96FE-345B15F54A9C}" type="datetimeFigureOut">
              <a:rPr lang="pt-BR" smtClean="0"/>
              <a:t>29/11/2022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6E49-7DF6-4B15-86D1-7CE22B7F6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42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D69F-EA11-4D23-96FE-345B15F54A9C}" type="datetimeFigureOut">
              <a:rPr lang="pt-BR" smtClean="0"/>
              <a:t>29/11/2022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6E49-7DF6-4B15-86D1-7CE22B7F6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39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D69F-EA11-4D23-96FE-345B15F54A9C}" type="datetimeFigureOut">
              <a:rPr lang="pt-BR" smtClean="0"/>
              <a:t>29/11/2022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6E49-7DF6-4B15-86D1-7CE22B7F6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15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3D69F-EA11-4D23-96FE-345B15F54A9C}" type="datetimeFigureOut">
              <a:rPr lang="pt-BR" smtClean="0"/>
              <a:t>29/11/2022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76E49-7DF6-4B15-86D1-7CE22B7F6D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64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45531" y="0"/>
            <a:ext cx="5638800" cy="1655036"/>
          </a:xfrm>
        </p:spPr>
        <p:txBody>
          <a:bodyPr>
            <a:normAutofit/>
          </a:bodyPr>
          <a:lstStyle/>
          <a:p>
            <a:r>
              <a:rPr lang="pt-BR" sz="9600" b="1" u="sng" dirty="0" smtClean="0">
                <a:solidFill>
                  <a:srgbClr val="6D34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AGIR</a:t>
            </a:r>
            <a:endParaRPr lang="pt-BR" sz="9600" b="1" u="sng" dirty="0">
              <a:solidFill>
                <a:srgbClr val="6D34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30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B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“Novo jeito de sermos Igreja, nós buscamos, Senhor, na tua mesa”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78071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lphaLcParenR"/>
            </a:pPr>
            <a:r>
              <a:rPr lang="pt-BR" b="1" dirty="0" smtClean="0"/>
              <a:t>Acolher, valorizar e incrementar a prática das hortas e cozinhas comunitárias </a:t>
            </a:r>
            <a:r>
              <a:rPr lang="pt-BR" dirty="0" smtClean="0"/>
              <a:t>e outras iniciativas em favor de uma alimentação saudável e compartilhada; </a:t>
            </a:r>
          </a:p>
          <a:p>
            <a:pPr marL="514350" indent="-514350" algn="just">
              <a:buAutoNum type="alphaLcParenR"/>
            </a:pPr>
            <a:r>
              <a:rPr lang="pt-BR" b="1" dirty="0" smtClean="0"/>
              <a:t>Desenvolver</a:t>
            </a:r>
            <a:r>
              <a:rPr lang="pt-BR" dirty="0" smtClean="0"/>
              <a:t>, ao final das celebrações, </a:t>
            </a:r>
            <a:r>
              <a:rPr lang="pt-BR" b="1" dirty="0" smtClean="0"/>
              <a:t>ações de geração de renda </a:t>
            </a:r>
            <a:r>
              <a:rPr lang="pt-BR" dirty="0" smtClean="0"/>
              <a:t>e trabalho cooperado; </a:t>
            </a:r>
          </a:p>
          <a:p>
            <a:pPr marL="514350" indent="-514350" algn="just">
              <a:buAutoNum type="alphaLcParenR"/>
            </a:pPr>
            <a:r>
              <a:rPr lang="pt-BR" b="1" dirty="0" smtClean="0"/>
              <a:t>Criar escolas ou grupos de Fé e Política </a:t>
            </a:r>
            <a:r>
              <a:rPr lang="pt-BR" dirty="0" smtClean="0"/>
              <a:t>ou de Fé e Cidadania, fundamentados na Doutrina Social da Igreja;</a:t>
            </a:r>
          </a:p>
          <a:p>
            <a:pPr marL="514350" indent="-514350" algn="just">
              <a:buAutoNum type="alphaLcParenR"/>
            </a:pPr>
            <a:r>
              <a:rPr lang="pt-BR" b="1" dirty="0" smtClean="0"/>
              <a:t>Cuidar</a:t>
            </a:r>
            <a:r>
              <a:rPr lang="pt-BR" dirty="0" smtClean="0"/>
              <a:t> para que as festas das comunidades e paróquias sejam ocasião de promoção de uma </a:t>
            </a:r>
            <a:r>
              <a:rPr lang="pt-BR" b="1" dirty="0" smtClean="0"/>
              <a:t>alimentação saudável </a:t>
            </a:r>
            <a:r>
              <a:rPr lang="pt-BR" dirty="0" smtClean="0"/>
              <a:t>e nutritiva, aproveitando os produtos da terra; </a:t>
            </a:r>
          </a:p>
          <a:p>
            <a:pPr marL="514350" indent="-514350" algn="just">
              <a:buAutoNum type="alphaLcParenR"/>
            </a:pPr>
            <a:r>
              <a:rPr lang="pt-BR" b="1" dirty="0" smtClean="0"/>
              <a:t>Promover</a:t>
            </a:r>
            <a:r>
              <a:rPr lang="pt-BR" dirty="0" smtClean="0"/>
              <a:t> sistematicamente formações sobre a Doutrina Social da Igreja;</a:t>
            </a:r>
          </a:p>
          <a:p>
            <a:pPr marL="514350" indent="-514350" algn="just">
              <a:buAutoNum type="alphaLcParenR"/>
            </a:pPr>
            <a:r>
              <a:rPr lang="pt-BR" b="1" dirty="0" smtClean="0"/>
              <a:t>Manter abertas as portas de nossas igrejas</a:t>
            </a:r>
            <a:r>
              <a:rPr lang="pt-BR" dirty="0" smtClean="0"/>
              <a:t> para o acolhimento imediato e também para o cuidado sistemático dos pobres e necessitados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44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B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Propostas de ação sociopolítica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5" y="1890582"/>
            <a:ext cx="8425543" cy="4743581"/>
          </a:xfrm>
        </p:spPr>
      </p:pic>
    </p:spTree>
    <p:extLst>
      <p:ext uri="{BB962C8B-B14F-4D97-AF65-F5344CB8AC3E}">
        <p14:creationId xmlns:p14="http://schemas.microsoft.com/office/powerpoint/2010/main" val="2131346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B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Âmbito da sociedade civil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59873"/>
            <a:ext cx="10515600" cy="3917089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a) </a:t>
            </a:r>
            <a:r>
              <a:rPr lang="pt-BR" b="1" dirty="0" smtClean="0"/>
              <a:t>Propor</a:t>
            </a:r>
            <a:r>
              <a:rPr lang="pt-BR" dirty="0" smtClean="0"/>
              <a:t> a reflexão sobre o tema da fome nas associações de bairro, sindicatos, partidos políticos, câmaras municipais, estaduais;</a:t>
            </a:r>
          </a:p>
          <a:p>
            <a:pPr marL="0" indent="0" algn="just">
              <a:buNone/>
            </a:pPr>
            <a:r>
              <a:rPr lang="pt-BR" dirty="0" smtClean="0"/>
              <a:t>b) </a:t>
            </a:r>
            <a:r>
              <a:rPr lang="pt-BR" b="1" dirty="0" smtClean="0"/>
              <a:t>Fiscalizar</a:t>
            </a:r>
            <a:r>
              <a:rPr lang="pt-BR" dirty="0" smtClean="0"/>
              <a:t> a aplicação do orçamento público, especialmente em relação à ação social; </a:t>
            </a:r>
          </a:p>
          <a:p>
            <a:pPr marL="0" indent="0" algn="just">
              <a:buNone/>
            </a:pPr>
            <a:r>
              <a:rPr lang="pt-BR" dirty="0" smtClean="0"/>
              <a:t>c) </a:t>
            </a:r>
            <a:r>
              <a:rPr lang="pt-BR" b="1" dirty="0" smtClean="0"/>
              <a:t>Desenvolver</a:t>
            </a:r>
            <a:r>
              <a:rPr lang="pt-BR" dirty="0" smtClean="0"/>
              <a:t> atividades interdisciplinares nas escolas sobre o tema da fome.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469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B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Âmbito municipal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lphaLcPeriod"/>
            </a:pPr>
            <a:r>
              <a:rPr lang="pt-BR" b="1" dirty="0" smtClean="0"/>
              <a:t>Investir na alimentação escolar</a:t>
            </a:r>
            <a:r>
              <a:rPr lang="pt-BR" dirty="0" smtClean="0"/>
              <a:t>, uma vez que ela é a única refeição saudável de muitas crianças;</a:t>
            </a:r>
          </a:p>
          <a:p>
            <a:pPr marL="514350" indent="-514350" algn="just">
              <a:buAutoNum type="alphaLcPeriod"/>
            </a:pPr>
            <a:r>
              <a:rPr lang="pt-BR" b="1" dirty="0" smtClean="0"/>
              <a:t>Valorizar a compra de alimentos da agricultura familiar </a:t>
            </a:r>
            <a:r>
              <a:rPr lang="pt-BR" dirty="0" smtClean="0"/>
              <a:t>para a merenda escolar; </a:t>
            </a:r>
          </a:p>
          <a:p>
            <a:pPr marL="514350" indent="-514350" algn="just">
              <a:buAutoNum type="alphaLcPeriod"/>
            </a:pPr>
            <a:r>
              <a:rPr lang="pt-BR" b="1" dirty="0" smtClean="0"/>
              <a:t>Combater os lixões ilegais</a:t>
            </a:r>
            <a:r>
              <a:rPr lang="pt-BR" dirty="0" smtClean="0"/>
              <a:t>, em que as pessoas vivem em situação análoga à escravidão, e dar, a quem lá frequenta, condições dignas de habitação, emprego e alimentação; </a:t>
            </a:r>
            <a:endParaRPr lang="pt-BR" dirty="0"/>
          </a:p>
          <a:p>
            <a:pPr marL="514350" indent="-514350" algn="just">
              <a:buAutoNum type="alphaLcPeriod"/>
            </a:pPr>
            <a:r>
              <a:rPr lang="pt-BR" b="1" dirty="0" smtClean="0"/>
              <a:t>Estimular o pequeno produtor e o pequeno comércio</a:t>
            </a:r>
            <a:r>
              <a:rPr lang="pt-BR" dirty="0" smtClean="0"/>
              <a:t>.</a:t>
            </a:r>
          </a:p>
          <a:p>
            <a:pPr marL="514350" indent="-514350" algn="just">
              <a:buAutoNum type="alphaL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2348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B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Âmbito estadual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088650"/>
            <a:ext cx="10515600" cy="4351338"/>
          </a:xfrm>
        </p:spPr>
        <p:txBody>
          <a:bodyPr/>
          <a:lstStyle/>
          <a:p>
            <a:pPr marL="514350" indent="-514350" algn="just">
              <a:buAutoNum type="alphaLcPeriod"/>
            </a:pPr>
            <a:r>
              <a:rPr lang="pt-BR" b="1" dirty="0" smtClean="0"/>
              <a:t>Implementar políticas públicas estaduais</a:t>
            </a:r>
            <a:r>
              <a:rPr lang="pt-BR" dirty="0" smtClean="0"/>
              <a:t>, eficazes, em vista da superação da insegurança alimentar moderada e grave; </a:t>
            </a:r>
          </a:p>
          <a:p>
            <a:pPr marL="514350" indent="-514350" algn="just">
              <a:buAutoNum type="alphaLcPeriod"/>
            </a:pPr>
            <a:r>
              <a:rPr lang="pt-BR" b="1" dirty="0" smtClean="0"/>
              <a:t>Investir na alimentação escolar, </a:t>
            </a:r>
            <a:r>
              <a:rPr lang="pt-BR" dirty="0" smtClean="0"/>
              <a:t>uma vez que ela é a única refeição saudável de muitas crianças; </a:t>
            </a:r>
          </a:p>
          <a:p>
            <a:pPr marL="514350" indent="-514350" algn="just">
              <a:buAutoNum type="alphaLcPeriod"/>
            </a:pPr>
            <a:r>
              <a:rPr lang="pt-BR" b="1" dirty="0" smtClean="0"/>
              <a:t>Promover o abastecimento popular:</a:t>
            </a:r>
            <a:r>
              <a:rPr lang="pt-BR" dirty="0" smtClean="0"/>
              <a:t> a comida produzida no campo precisa chegar às periferias, sem muitas mediações; </a:t>
            </a:r>
            <a:endParaRPr lang="pt-BR" dirty="0"/>
          </a:p>
          <a:p>
            <a:pPr marL="514350" indent="-514350" algn="just">
              <a:buAutoNum type="alphaLcPeriod"/>
            </a:pPr>
            <a:r>
              <a:rPr lang="pt-BR" b="1" dirty="0" smtClean="0"/>
              <a:t>Estimular o pequeno produtor e o pequeno comércio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33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03" y="3085107"/>
            <a:ext cx="4197531" cy="2502316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83" y="1097280"/>
            <a:ext cx="1575291" cy="1158277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7074" y="953588"/>
            <a:ext cx="9196252" cy="1181237"/>
          </a:xfrm>
        </p:spPr>
        <p:txBody>
          <a:bodyPr/>
          <a:lstStyle/>
          <a:p>
            <a:pPr algn="ctr"/>
            <a:r>
              <a:rPr lang="pt-BR" b="1" dirty="0" smtClean="0"/>
              <a:t>E em nosso Regional NE 2 da CNBB?</a:t>
            </a:r>
            <a:endParaRPr lang="pt-BR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95589642"/>
              </p:ext>
            </p:extLst>
          </p:nvPr>
        </p:nvGraphicFramePr>
        <p:xfrm>
          <a:off x="640080" y="2847704"/>
          <a:ext cx="8125097" cy="336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7193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3696790"/>
            <a:ext cx="12192000" cy="3161210"/>
          </a:xfrm>
          <a:prstGeom prst="rect">
            <a:avLst/>
          </a:prstGeom>
          <a:solidFill>
            <a:srgbClr val="E3B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12192000" cy="36967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7026" y="3874023"/>
            <a:ext cx="10515600" cy="28067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i="1" dirty="0"/>
              <a:t>Para a humanidade, a fome não é só uma </a:t>
            </a:r>
            <a:r>
              <a:rPr lang="pt-BR" b="1" i="1" dirty="0"/>
              <a:t>tragédia</a:t>
            </a:r>
            <a:r>
              <a:rPr lang="pt-BR" i="1" dirty="0"/>
              <a:t>, mas também uma </a:t>
            </a:r>
            <a:r>
              <a:rPr lang="pt-BR" b="1" i="1" dirty="0"/>
              <a:t>vergonha</a:t>
            </a:r>
            <a:r>
              <a:rPr lang="pt-BR" i="1" dirty="0"/>
              <a:t>. Em grande parte, é provocada por uma distribuição desigual dos frutos da terra, à qual se acrescentam a falta de investimentos no setor agrícola, as consequências das mudanças climáticas e o aumento dos conflitos em várias regiões do planeta. Por outro lado, se descartam toneladas de alimentos. Diante desta realidade, </a:t>
            </a:r>
            <a:r>
              <a:rPr lang="pt-BR" b="1" i="1" u="sng" dirty="0"/>
              <a:t>não podemos permanecer insensíveis ou paralisados. Somos todos responsáveis</a:t>
            </a:r>
            <a:r>
              <a:rPr lang="pt-BR" i="1" dirty="0" smtClean="0"/>
              <a:t>.” </a:t>
            </a:r>
          </a:p>
          <a:p>
            <a:pPr marL="0" indent="0" algn="r">
              <a:buNone/>
            </a:pPr>
            <a:r>
              <a:rPr lang="pt-BR" i="1" dirty="0" smtClean="0"/>
              <a:t>Francisco, dia mundial da alimentação, 2020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33" y="288810"/>
            <a:ext cx="7238387" cy="30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56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B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365125"/>
            <a:ext cx="10713720" cy="1325563"/>
          </a:xfrm>
        </p:spPr>
        <p:txBody>
          <a:bodyPr/>
          <a:lstStyle/>
          <a:p>
            <a:r>
              <a:rPr lang="pt-BR" dirty="0" smtClean="0"/>
              <a:t>Ponto de partida: </a:t>
            </a:r>
            <a:r>
              <a:rPr lang="pt-BR" b="1" dirty="0" smtClean="0"/>
              <a:t>compreender</a:t>
            </a:r>
            <a:r>
              <a:rPr lang="pt-BR" dirty="0" smtClean="0"/>
              <a:t> e (se) </a:t>
            </a:r>
            <a:r>
              <a:rPr lang="pt-BR" b="1" dirty="0" smtClean="0"/>
              <a:t>mobilizar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Campanha da Fraternidade 2023, partindo do princípio evangélico escolhido como lema: “Dai-lhes vós mesmos de comer” (</a:t>
            </a:r>
            <a:r>
              <a:rPr lang="pt-BR" dirty="0" err="1" smtClean="0"/>
              <a:t>Mt</a:t>
            </a:r>
            <a:r>
              <a:rPr lang="pt-BR" dirty="0" smtClean="0"/>
              <a:t> 14,16), deseja não somente “compreender a realidade da fome à luz da fé em Jesus Cristo”, mas também “mobilizar a sociedade para que haja uma sólida política de alimentação no Brasil, garantindo que todos tenham vida” (cf. Objetivos Específicos da CF 2023);</a:t>
            </a:r>
          </a:p>
          <a:p>
            <a:pPr algn="just"/>
            <a:r>
              <a:rPr lang="pt-BR" dirty="0" smtClean="0"/>
              <a:t>Desse modo, a mobilização – como ação ou gesto concreto – terá três dimensões: por primeiro, a dimensão assistencial; depois, a promocional; e, por último, a sociopolítica.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611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B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Dimensão assistencial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0635" y="2145302"/>
            <a:ext cx="4008119" cy="4191409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A dimensão assistencial é importante como resolução urgente, visto que, como fora dito por Betinho, “quem tem fome, tem pressa”. É o primeiro passo: encontrar mecanismos para uma resolução emergencial!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46" y="1972492"/>
            <a:ext cx="5747657" cy="41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2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B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340" y="260623"/>
            <a:ext cx="7513319" cy="1325563"/>
          </a:xfrm>
        </p:spPr>
        <p:txBody>
          <a:bodyPr/>
          <a:lstStyle/>
          <a:p>
            <a:pPr algn="ctr"/>
            <a:r>
              <a:rPr lang="pt-BR" b="1" dirty="0" smtClean="0"/>
              <a:t>Dimensão promotora da vida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0" y="1946366"/>
            <a:ext cx="5710646" cy="40738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dirty="0"/>
              <a:t>A</a:t>
            </a:r>
            <a:r>
              <a:rPr lang="pt-BR" dirty="0" smtClean="0"/>
              <a:t>pós a urgência assistencial, é fundamental a </a:t>
            </a:r>
            <a:r>
              <a:rPr lang="pt-BR" b="1" dirty="0" smtClean="0"/>
              <a:t>promoção da superação da fome.</a:t>
            </a:r>
            <a:r>
              <a:rPr lang="pt-BR" dirty="0" smtClean="0"/>
              <a:t> E esta pode acontecer quando a economia tem uma perspectiva social, de inclusão dos pobres e marginalizados, colocando-os no orçamento do Estado e, mais do que isso, capacitando-os, de diversas formas, para que possam trabalhar e ganhar o seu próprio sustento.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180612"/>
            <a:ext cx="5133704" cy="34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9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B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Dimensão estrutural de superação da fome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0079" y="1890938"/>
            <a:ext cx="6570617" cy="46927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De maneira </a:t>
            </a:r>
            <a:r>
              <a:rPr lang="pt-BR" b="1" dirty="0" smtClean="0"/>
              <a:t>permanente</a:t>
            </a:r>
            <a:r>
              <a:rPr lang="pt-BR" dirty="0" smtClean="0"/>
              <a:t>, a terceira dimensão é </a:t>
            </a:r>
            <a:r>
              <a:rPr lang="pt-BR" b="1" dirty="0" smtClean="0"/>
              <a:t>estrutural</a:t>
            </a:r>
            <a:r>
              <a:rPr lang="pt-BR" dirty="0" smtClean="0"/>
              <a:t>, ou seja, é indispensável para que a injustiça e o pecado da fome não caracterizem o nosso país, terra rica em produção alimentar. Falamos de uma ação sociopolítica contínua, que acabe com a fome e toda espécie de insegurança alimentar, ressaltando a dimensão comunitária dos dons que nos são dados, por primeiro, pelo Deus da vida. Afinal, é este o pedido de cada santa missa: “Pai, dá-nos hoje o pão nosso de cada dia”.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2769371"/>
            <a:ext cx="4119154" cy="23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3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B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Ações pessoais: o que eu posso fazer?</a:t>
            </a:r>
            <a:endParaRPr lang="pt-BR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2" y="1690688"/>
            <a:ext cx="7171507" cy="4522924"/>
          </a:xfrm>
        </p:spPr>
      </p:pic>
    </p:spTree>
    <p:extLst>
      <p:ext uri="{BB962C8B-B14F-4D97-AF65-F5344CB8AC3E}">
        <p14:creationId xmlns:p14="http://schemas.microsoft.com/office/powerpoint/2010/main" val="347100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B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Superar a indiferença e assumir a cultura do encontro e da solidariedade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243637"/>
            <a:ext cx="10515600" cy="4351338"/>
          </a:xfrm>
        </p:spPr>
        <p:txBody>
          <a:bodyPr/>
          <a:lstStyle/>
          <a:p>
            <a:pPr marL="514350" indent="-514350" algn="just">
              <a:buAutoNum type="alphaLcParenR"/>
            </a:pPr>
            <a:r>
              <a:rPr lang="pt-BR" b="1" dirty="0" smtClean="0"/>
              <a:t>Questionar</a:t>
            </a:r>
            <a:r>
              <a:rPr lang="pt-BR" dirty="0" smtClean="0"/>
              <a:t> o próprio estilo de vida e de alimentação: o nosso supérfluo pode ser o que falta na mesa dos mais pobres;</a:t>
            </a:r>
          </a:p>
          <a:p>
            <a:pPr marL="514350" indent="-514350" algn="just">
              <a:buAutoNum type="alphaLcParenR"/>
            </a:pPr>
            <a:r>
              <a:rPr lang="pt-BR" b="1" dirty="0" smtClean="0"/>
              <a:t>Ser solidário </a:t>
            </a:r>
            <a:r>
              <a:rPr lang="pt-BR" dirty="0" smtClean="0"/>
              <a:t>(a) com os que passam fome aguda e estão na mais grave insegurança alimentar – jamais renunciar à solidariedade;</a:t>
            </a:r>
          </a:p>
          <a:p>
            <a:pPr marL="514350" indent="-514350" algn="just">
              <a:buAutoNum type="alphaLcParenR"/>
            </a:pPr>
            <a:r>
              <a:rPr lang="pt-BR" b="1" dirty="0" smtClean="0"/>
              <a:t>Colaborar</a:t>
            </a:r>
            <a:r>
              <a:rPr lang="pt-BR" dirty="0" smtClean="0"/>
              <a:t> nas campanhas de arrecadação de alimentos de entidades sérias e transparentes; </a:t>
            </a:r>
          </a:p>
          <a:p>
            <a:pPr marL="514350" indent="-514350" algn="just">
              <a:buAutoNum type="alphaLcParenR"/>
            </a:pPr>
            <a:r>
              <a:rPr lang="pt-BR" b="1" dirty="0" smtClean="0"/>
              <a:t>Abolir o desperdício de alimentos</a:t>
            </a:r>
            <a:r>
              <a:rPr lang="pt-BR" dirty="0" smtClean="0"/>
              <a:t>, estabelecendo práticas de reaproveitamento saudável e apoiando empresas que adotam práticas solidárias.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362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BB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Propostas de ação comunitário-eclesial</a:t>
            </a:r>
            <a:endParaRPr lang="pt-BR" b="1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11" y="1690688"/>
            <a:ext cx="6162252" cy="4621689"/>
          </a:xfrm>
        </p:spPr>
      </p:pic>
    </p:spTree>
    <p:extLst>
      <p:ext uri="{BB962C8B-B14F-4D97-AF65-F5344CB8AC3E}">
        <p14:creationId xmlns:p14="http://schemas.microsoft.com/office/powerpoint/2010/main" val="3112022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925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AGIR</vt:lpstr>
      <vt:lpstr>Apresentação do PowerPoint</vt:lpstr>
      <vt:lpstr>Ponto de partida: compreender e (se) mobilizar</vt:lpstr>
      <vt:lpstr>Dimensão assistencial</vt:lpstr>
      <vt:lpstr>Dimensão promotora da vida</vt:lpstr>
      <vt:lpstr>Dimensão estrutural de superação da fome</vt:lpstr>
      <vt:lpstr>Ações pessoais: o que eu posso fazer?</vt:lpstr>
      <vt:lpstr>Superar a indiferença e assumir a cultura do encontro e da solidariedade</vt:lpstr>
      <vt:lpstr>Propostas de ação comunitário-eclesial</vt:lpstr>
      <vt:lpstr>“Novo jeito de sermos Igreja, nós buscamos, Senhor, na tua mesa”</vt:lpstr>
      <vt:lpstr>Propostas de ação sociopolítica</vt:lpstr>
      <vt:lpstr>Âmbito da sociedade civil</vt:lpstr>
      <vt:lpstr>Âmbito municipal</vt:lpstr>
      <vt:lpstr>Âmbito estadual</vt:lpstr>
      <vt:lpstr>E em nosso Regional NE 2 da CNBB?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AGIR</dc:title>
  <dc:creator>PLeite</dc:creator>
  <cp:lastModifiedBy>CNBB</cp:lastModifiedBy>
  <cp:revision>13</cp:revision>
  <dcterms:created xsi:type="dcterms:W3CDTF">2022-11-29T00:33:39Z</dcterms:created>
  <dcterms:modified xsi:type="dcterms:W3CDTF">2022-11-29T12:30:24Z</dcterms:modified>
</cp:coreProperties>
</file>