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4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8" r:id="rId12"/>
    <p:sldId id="269" r:id="rId13"/>
    <p:sldId id="263" r:id="rId14"/>
    <p:sldId id="270" r:id="rId15"/>
    <p:sldId id="271" r:id="rId16"/>
    <p:sldId id="272" r:id="rId17"/>
    <p:sldId id="267" r:id="rId18"/>
    <p:sldId id="360" r:id="rId19"/>
    <p:sldId id="361" r:id="rId20"/>
    <p:sldId id="363" r:id="rId21"/>
    <p:sldId id="365" r:id="rId22"/>
    <p:sldId id="366" r:id="rId23"/>
    <p:sldId id="367" r:id="rId24"/>
    <p:sldId id="368" r:id="rId25"/>
    <p:sldId id="370" r:id="rId26"/>
    <p:sldId id="371" r:id="rId27"/>
    <p:sldId id="374" r:id="rId28"/>
    <p:sldId id="373" r:id="rId29"/>
    <p:sldId id="333" r:id="rId30"/>
    <p:sldId id="334" r:id="rId31"/>
    <p:sldId id="335" r:id="rId32"/>
    <p:sldId id="336" r:id="rId33"/>
    <p:sldId id="356" r:id="rId34"/>
    <p:sldId id="357" r:id="rId35"/>
    <p:sldId id="337" r:id="rId36"/>
    <p:sldId id="338" r:id="rId37"/>
    <p:sldId id="320" r:id="rId38"/>
    <p:sldId id="388" r:id="rId39"/>
    <p:sldId id="273" r:id="rId40"/>
    <p:sldId id="275" r:id="rId41"/>
    <p:sldId id="274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399" r:id="rId52"/>
    <p:sldId id="400" r:id="rId53"/>
    <p:sldId id="401" r:id="rId54"/>
    <p:sldId id="403" r:id="rId55"/>
    <p:sldId id="404" r:id="rId56"/>
    <p:sldId id="405" r:id="rId57"/>
    <p:sldId id="406" r:id="rId58"/>
    <p:sldId id="407" r:id="rId59"/>
    <p:sldId id="408" r:id="rId60"/>
    <p:sldId id="409" r:id="rId61"/>
    <p:sldId id="410" r:id="rId62"/>
    <p:sldId id="402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74" y="78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76AF-CFDF-4571-8F40-12A4A23EA168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A996-5D27-4ACC-8160-DD05CA6C28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0A996-5D27-4ACC-8160-DD05CA6C28C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913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0A996-5D27-4ACC-8160-DD05CA6C28C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08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6FE9-416E-46C1-A795-B85A666A1540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88E4110-319A-44BD-A128-276B4EA01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23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6FE9-416E-46C1-A795-B85A666A1540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8E4110-319A-44BD-A128-276B4EA01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74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6FE9-416E-46C1-A795-B85A666A1540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8E4110-319A-44BD-A128-276B4EA01439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112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6FE9-416E-46C1-A795-B85A666A1540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8E4110-319A-44BD-A128-276B4EA01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09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6FE9-416E-46C1-A795-B85A666A1540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8E4110-319A-44BD-A128-276B4EA01439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002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6FE9-416E-46C1-A795-B85A666A1540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8E4110-319A-44BD-A128-276B4EA01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363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6FE9-416E-46C1-A795-B85A666A1540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4110-319A-44BD-A128-276B4EA01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87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6FE9-416E-46C1-A795-B85A666A1540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4110-319A-44BD-A128-276B4EA01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50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6FE9-416E-46C1-A795-B85A666A1540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4110-319A-44BD-A128-276B4EA01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90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6FE9-416E-46C1-A795-B85A666A1540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88E4110-319A-44BD-A128-276B4EA01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14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6FE9-416E-46C1-A795-B85A666A1540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8E4110-319A-44BD-A128-276B4EA01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76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6FE9-416E-46C1-A795-B85A666A1540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88E4110-319A-44BD-A128-276B4EA01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82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6FE9-416E-46C1-A795-B85A666A1540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4110-319A-44BD-A128-276B4EA01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45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6FE9-416E-46C1-A795-B85A666A1540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4110-319A-44BD-A128-276B4EA01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88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6FE9-416E-46C1-A795-B85A666A1540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4110-319A-44BD-A128-276B4EA01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19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6FE9-416E-46C1-A795-B85A666A1540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88E4110-319A-44BD-A128-276B4EA01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76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C6FE9-416E-46C1-A795-B85A666A1540}" type="datetimeFigureOut">
              <a:rPr lang="pt-BR" smtClean="0"/>
              <a:t>28/09/2022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88E4110-319A-44BD-A128-276B4EA01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94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557" y="624110"/>
            <a:ext cx="4306171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700" b="1" dirty="0">
                <a:solidFill>
                  <a:schemeClr val="tx2">
                    <a:lumMod val="75000"/>
                  </a:schemeClr>
                </a:solidFill>
              </a:rPr>
              <a:t>Os cenários da fragilidade na sociedade brasileira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4824999C-12B8-D518-FAF4-04C8F4AC5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015" y="1904999"/>
            <a:ext cx="5052712" cy="4740729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O que é um </a:t>
            </a:r>
            <a:r>
              <a:rPr lang="en-US" sz="2800" dirty="0" err="1">
                <a:solidFill>
                  <a:srgbClr val="000000"/>
                </a:solidFill>
              </a:rPr>
              <a:t>cenário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  <a:p>
            <a:r>
              <a:rPr lang="en-US" sz="2800" dirty="0">
                <a:solidFill>
                  <a:srgbClr val="000000"/>
                </a:solidFill>
              </a:rPr>
              <a:t>No </a:t>
            </a:r>
            <a:r>
              <a:rPr lang="en-US" sz="2800" dirty="0" err="1">
                <a:solidFill>
                  <a:srgbClr val="000000"/>
                </a:solidFill>
              </a:rPr>
              <a:t>teatro</a:t>
            </a:r>
            <a:r>
              <a:rPr lang="en-US" sz="2800" dirty="0">
                <a:solidFill>
                  <a:srgbClr val="000000"/>
                </a:solidFill>
              </a:rPr>
              <a:t>: conjunto dos </a:t>
            </a:r>
            <a:r>
              <a:rPr lang="en-US" sz="2800" dirty="0" err="1">
                <a:solidFill>
                  <a:srgbClr val="000000"/>
                </a:solidFill>
              </a:rPr>
              <a:t>materiais</a:t>
            </a:r>
            <a:r>
              <a:rPr lang="en-US" sz="2800" dirty="0">
                <a:solidFill>
                  <a:srgbClr val="000000"/>
                </a:solidFill>
              </a:rPr>
              <a:t> e </a:t>
            </a:r>
            <a:r>
              <a:rPr lang="en-US" sz="2800" dirty="0" err="1">
                <a:solidFill>
                  <a:srgbClr val="000000"/>
                </a:solidFill>
              </a:rPr>
              <a:t>efeitos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cênicos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Lugar </a:t>
            </a:r>
            <a:r>
              <a:rPr lang="en-US" sz="2800" dirty="0" err="1">
                <a:solidFill>
                  <a:srgbClr val="000000"/>
                </a:solidFill>
              </a:rPr>
              <a:t>onde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ocorre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algum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fato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ou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ação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Panorama, </a:t>
            </a:r>
            <a:r>
              <a:rPr lang="en-US" sz="2800" dirty="0" err="1">
                <a:solidFill>
                  <a:srgbClr val="000000"/>
                </a:solidFill>
              </a:rPr>
              <a:t>paisagem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r>
              <a:rPr lang="en-US" sz="2800" dirty="0" err="1">
                <a:solidFill>
                  <a:srgbClr val="000000"/>
                </a:solidFill>
              </a:rPr>
              <a:t>Modelo</a:t>
            </a:r>
            <a:r>
              <a:rPr lang="en-US" sz="2800" dirty="0">
                <a:solidFill>
                  <a:srgbClr val="000000"/>
                </a:solidFill>
              </a:rPr>
              <a:t> para </a:t>
            </a:r>
            <a:r>
              <a:rPr lang="en-US" sz="2800" dirty="0" err="1">
                <a:solidFill>
                  <a:srgbClr val="000000"/>
                </a:solidFill>
              </a:rPr>
              <a:t>análise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construído</a:t>
            </a:r>
            <a:r>
              <a:rPr lang="en-US" sz="2800" dirty="0">
                <a:solidFill>
                  <a:srgbClr val="000000"/>
                </a:solidFill>
              </a:rPr>
              <a:t> a </a:t>
            </a:r>
            <a:r>
              <a:rPr lang="en-US" sz="2800" dirty="0" err="1">
                <a:solidFill>
                  <a:srgbClr val="000000"/>
                </a:solidFill>
              </a:rPr>
              <a:t>partir</a:t>
            </a:r>
            <a:r>
              <a:rPr lang="en-US" sz="2800" dirty="0">
                <a:solidFill>
                  <a:srgbClr val="000000"/>
                </a:solidFill>
              </a:rPr>
              <a:t> de </a:t>
            </a:r>
            <a:r>
              <a:rPr lang="en-US" sz="2800" dirty="0" err="1">
                <a:solidFill>
                  <a:srgbClr val="000000"/>
                </a:solidFill>
              </a:rPr>
              <a:t>indicadores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sociais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econômicos</a:t>
            </a:r>
            <a:r>
              <a:rPr lang="en-US" sz="2800" dirty="0">
                <a:solidFill>
                  <a:srgbClr val="000000"/>
                </a:solidFill>
              </a:rPr>
              <a:t>, politicos etc.</a:t>
            </a:r>
          </a:p>
        </p:txBody>
      </p:sp>
      <p:pic>
        <p:nvPicPr>
          <p:cNvPr id="1026" name="Picture 2" descr="Ver detalhe de imagem relacionada">
            <a:extLst>
              <a:ext uri="{FF2B5EF4-FFF2-40B4-BE49-F238E27FC236}">
                <a16:creationId xmlns:a16="http://schemas.microsoft.com/office/drawing/2014/main" id="{C81B820F-C6B1-923F-C0B8-0F91F69A2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" b="11060"/>
          <a:stretch/>
        </p:blipFill>
        <p:spPr bwMode="auto">
          <a:xfrm>
            <a:off x="6367274" y="820053"/>
            <a:ext cx="5824726" cy="558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05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506469"/>
                </a:solidFill>
              </a:rPr>
              <a:t>Os cenários da fragilidade na sociedade brasileira</a:t>
            </a:r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0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E4F203-2887-8857-6652-65DAE4455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2133600"/>
            <a:ext cx="4914899" cy="3759253"/>
          </a:xfrm>
        </p:spPr>
        <p:txBody>
          <a:bodyPr>
            <a:normAutofit/>
          </a:bodyPr>
          <a:lstStyle/>
          <a:p>
            <a:pPr>
              <a:buClr>
                <a:srgbClr val="FFF69E"/>
              </a:buClr>
            </a:pPr>
            <a:r>
              <a:rPr lang="pt-BR" sz="2000" b="0" i="0" dirty="0">
                <a:effectLst/>
                <a:latin typeface="Tahoma" panose="020B0604030504040204" pitchFamily="34" charset="0"/>
              </a:rPr>
              <a:t>“Com a tempestade, caiu a maquilhagem dos estereótipos com que mascaramos o nosso «eu» sempre preocupado com a própria imagem; e ficou a descoberto, uma vez mais, aquela (abençoada) pertença comum a que não nos podemos subtrair: a pertença como irmãos</a:t>
            </a:r>
            <a:r>
              <a:rPr lang="pt-BR" sz="2000" dirty="0">
                <a:latin typeface="Tahoma" panose="020B0604030504040204" pitchFamily="34" charset="0"/>
              </a:rPr>
              <a:t>. [...]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Avançamos, destemidos, pensando que continuaríamos sempre saudáveis num mundo doente”. </a:t>
            </a:r>
            <a:r>
              <a:rPr lang="pt-BR" sz="2000" b="0" i="0" dirty="0">
                <a:effectLst/>
                <a:latin typeface="Tahoma" panose="020B0604030504040204" pitchFamily="34" charset="0"/>
              </a:rPr>
              <a:t>(Papa Francisco)</a:t>
            </a:r>
            <a:endParaRPr lang="pt-BR" sz="2000" dirty="0"/>
          </a:p>
        </p:txBody>
      </p:sp>
      <p:pic>
        <p:nvPicPr>
          <p:cNvPr id="9218" name="Picture 2" descr="Wuhan Tianhe Airport To Resume Domestic Passenger Flights On April 8th">
            <a:extLst>
              <a:ext uri="{FF2B5EF4-FFF2-40B4-BE49-F238E27FC236}">
                <a16:creationId xmlns:a16="http://schemas.microsoft.com/office/drawing/2014/main" id="{AA92A480-F2F1-54F3-BA15-903EB116C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36" b="-2"/>
          <a:stretch/>
        </p:blipFill>
        <p:spPr bwMode="auto">
          <a:xfrm>
            <a:off x="5698672" y="1205662"/>
            <a:ext cx="6284975" cy="44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8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3A574F"/>
                </a:solidFill>
              </a:rPr>
              <a:t>Os cenários da fragilidade na sociedade brasileira</a:t>
            </a:r>
          </a:p>
        </p:txBody>
      </p:sp>
      <p:sp>
        <p:nvSpPr>
          <p:cNvPr id="11275" name="Rectangle 11274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A57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70" name="Content Placeholder 11269">
            <a:extLst>
              <a:ext uri="{FF2B5EF4-FFF2-40B4-BE49-F238E27FC236}">
                <a16:creationId xmlns:a16="http://schemas.microsoft.com/office/drawing/2014/main" id="{0B53BF69-8119-4CE9-043F-85C0CD226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DC3F7B"/>
              </a:buClr>
            </a:pP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Segundo dados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recentes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foram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contaminados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mundo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216.364.257 pessoas e morreram: 4.500.596 pessoas.</a:t>
            </a:r>
          </a:p>
          <a:p>
            <a:pPr>
              <a:buClr>
                <a:srgbClr val="DC3F7B"/>
              </a:buClr>
            </a:pPr>
            <a:r>
              <a:rPr lang="pt-B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Certamente não é a pandemia que mais matou humanos, mas uma das que se espalhou mais rápido em todo o planeta.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 descr="3d rendering futuristic world map interactive displaying the corona virus or covid-19 outbreak concept,digital design for science and technology background - pandemia - fotografias e filmes do acervo">
            <a:extLst>
              <a:ext uri="{FF2B5EF4-FFF2-40B4-BE49-F238E27FC236}">
                <a16:creationId xmlns:a16="http://schemas.microsoft.com/office/drawing/2014/main" id="{46902925-12D5-805B-E810-257C593BE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5100" y="1905000"/>
            <a:ext cx="6953577" cy="39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6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3D6469"/>
                </a:solidFill>
              </a:rPr>
              <a:t>Os cenários da fragilidade na sociedade brasileira</a:t>
            </a:r>
          </a:p>
        </p:txBody>
      </p:sp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D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E4F203-2887-8857-6652-65DAE4455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2" y="1905000"/>
            <a:ext cx="5796642" cy="430789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Clr>
                <a:srgbClr val="A78765"/>
              </a:buClr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 contexto altamente </a:t>
            </a:r>
            <a:r>
              <a:rPr lang="pt-B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tecnologizado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 qual a sociedade pensava ter vencido os “inimigos” do corpo, a saber, os vírus e as bactérias responsáveis por seu adoecimento, a pandemia representa a “humilhação” da arrogância científica e técnica da razão moderna.</a:t>
            </a:r>
          </a:p>
          <a:p>
            <a:pPr>
              <a:lnSpc>
                <a:spcPct val="90000"/>
              </a:lnSpc>
              <a:buClr>
                <a:srgbClr val="A78765"/>
              </a:buClr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Seus efeitos não atingem, porém, somente os corpos, mas afetam também a mente. </a:t>
            </a:r>
            <a:r>
              <a:rPr lang="pt-BR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pesquisa coordenada por Adriane Ribeiro Rosa, sobre Covid-19 e saúde mental, da UFRS e do Hospital de Clínicas de Porto Alegre, mostrou que cerca de 80% da população sente-se mais ansiosa, 68% têm sintomas depressivos, 65% expressam sentimentos de raiva, 63% apresentam sintomas somáticos e cerca de 50% relatam alterações no sono. Por outro lado, pesquisa coordenada por Ives Cavalcante Passos, também da UFRS, revela o impacto da pandemia e do distanciamento social na ideação suicida.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4" name="Picture 2" descr="jovem preocupada olhando pela janela em casa em quarentena. - pandemia - fotografias e filmes do acervo">
            <a:extLst>
              <a:ext uri="{FF2B5EF4-FFF2-40B4-BE49-F238E27FC236}">
                <a16:creationId xmlns:a16="http://schemas.microsoft.com/office/drawing/2014/main" id="{737964E6-1106-7286-D148-9CB1EACF8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1085" y="1775549"/>
            <a:ext cx="5041691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3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8E7853"/>
                </a:solidFill>
              </a:rPr>
              <a:t>Os cenários da fragilidade na sociedade brasileira</a:t>
            </a:r>
          </a:p>
        </p:txBody>
      </p:sp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8E78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E4F203-2887-8857-6652-65DAE4455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771" y="2054649"/>
            <a:ext cx="4294415" cy="3838204"/>
          </a:xfrm>
        </p:spPr>
        <p:txBody>
          <a:bodyPr>
            <a:normAutofit lnSpcReduction="10000"/>
          </a:bodyPr>
          <a:lstStyle/>
          <a:p>
            <a:pPr>
              <a:buClr>
                <a:srgbClr val="37D8ED"/>
              </a:buClr>
            </a:pPr>
            <a:r>
              <a:rPr lang="pt-BR" sz="2000" dirty="0">
                <a:latin typeface="Myriad Pro Regular"/>
              </a:rPr>
              <a:t>Tem vários estudos sendo feitos sobre o impacto das tecnologias na vida da família, alguns mostrando </a:t>
            </a:r>
            <a:r>
              <a:rPr lang="pt-BR" sz="2000" b="0" i="0" dirty="0">
                <a:effectLst/>
                <a:latin typeface="Myriad Pro Regular"/>
              </a:rPr>
              <a:t>um “salto de sofrimento das mães”, possivelmente causado por toda a situação de isolamento que a covid-19 impôs às famílias.</a:t>
            </a:r>
          </a:p>
          <a:p>
            <a:pPr>
              <a:buClr>
                <a:srgbClr val="37D8ED"/>
              </a:buClr>
            </a:pPr>
            <a:r>
              <a:rPr lang="pt-BR" sz="2000" dirty="0">
                <a:latin typeface="Myriad Pro Regular"/>
              </a:rPr>
              <a:t>Muitos estudos também têm sido feitos sobre o impacto do isolamento na educação, não só nos processos de socialização, mas também de aprendizagem.</a:t>
            </a:r>
            <a:endParaRPr lang="pt-BR" sz="2000" dirty="0"/>
          </a:p>
        </p:txBody>
      </p:sp>
      <p:pic>
        <p:nvPicPr>
          <p:cNvPr id="15362" name="Picture 2" descr="mãe e filho em quarentena pandêmica. - pandemia - fotografias e filmes do acervo">
            <a:extLst>
              <a:ext uri="{FF2B5EF4-FFF2-40B4-BE49-F238E27FC236}">
                <a16:creationId xmlns:a16="http://schemas.microsoft.com/office/drawing/2014/main" id="{10117B57-9CA7-300E-4E89-88B39772D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8043" y="1583871"/>
            <a:ext cx="6005077" cy="383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1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19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285647"/>
                </a:solidFill>
              </a:rPr>
              <a:t>Os cenários da fragilidade na sociedade brasileira</a:t>
            </a:r>
          </a:p>
        </p:txBody>
      </p:sp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2856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E4F203-2887-8857-6652-65DAE4455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4298332" cy="375925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5359C0"/>
              </a:buClr>
            </a:pPr>
            <a:r>
              <a:rPr lang="pt-BR" sz="2400" dirty="0"/>
              <a:t>Além de afetar os corpos e as mentes, a pandemia também teve um impacto grande na vida espiritual e religiosa das pessoas. </a:t>
            </a:r>
          </a:p>
          <a:p>
            <a:pPr>
              <a:buClr>
                <a:srgbClr val="5359C0"/>
              </a:buClr>
            </a:pPr>
            <a:r>
              <a:rPr lang="pt-BR" sz="2400" dirty="0"/>
              <a:t>Grande parte das atividades religiosas foram interrompidas no formato presencial por um tempo, e as restrições do presencial tiveram forte impacto nas comunidades de fé.</a:t>
            </a:r>
          </a:p>
        </p:txBody>
      </p:sp>
      <p:pic>
        <p:nvPicPr>
          <p:cNvPr id="17410" name="Picture 2" descr="Ver a imagem de origem">
            <a:extLst>
              <a:ext uri="{FF2B5EF4-FFF2-40B4-BE49-F238E27FC236}">
                <a16:creationId xmlns:a16="http://schemas.microsoft.com/office/drawing/2014/main" id="{45F0DBF8-363A-C2C4-2B9E-4A296F207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9829" y="1322614"/>
            <a:ext cx="6413291" cy="425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0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9" name="Rectangle 18438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5F5445"/>
                </a:solidFill>
              </a:rPr>
              <a:t>Os cenários da fragilidade na sociedade brasileira</a:t>
            </a:r>
          </a:p>
        </p:txBody>
      </p:sp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F54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E4F203-2887-8857-6652-65DAE4455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51" y="1905001"/>
            <a:ext cx="5596075" cy="4156221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9E8665"/>
              </a:buClr>
            </a:pPr>
            <a:r>
              <a:rPr lang="pt-BR" sz="2400" b="0" i="0" dirty="0">
                <a:effectLst/>
                <a:latin typeface="Myriad Pro Regular"/>
              </a:rPr>
              <a:t>“[...] </a:t>
            </a:r>
            <a:r>
              <a:rPr lang="pt-BR" sz="2400" b="0" i="0" dirty="0">
                <a:effectLst/>
                <a:latin typeface="Tahoma" panose="020B0604030504040204" pitchFamily="34" charset="0"/>
              </a:rPr>
              <a:t>Chamas-nos a aproveitar este tempo de prova como </a:t>
            </a:r>
            <a:r>
              <a:rPr lang="pt-BR" sz="2400" b="0" i="1" dirty="0">
                <a:effectLst/>
                <a:latin typeface="Tahoma" panose="020B0604030504040204" pitchFamily="34" charset="0"/>
              </a:rPr>
              <a:t>um tempo de decisão</a:t>
            </a:r>
            <a:r>
              <a:rPr lang="pt-BR" sz="2400" b="0" i="0" dirty="0">
                <a:effectLst/>
                <a:latin typeface="Tahoma" panose="020B0604030504040204" pitchFamily="34" charset="0"/>
              </a:rPr>
              <a:t>. Não é o tempo do teu juízo, mas do nosso juízo: o tempo de decidir o que conta e o que passa, de separar o que é necessário daquilo que não o é. É o tempo de reajustar a rota da vida rumo a Ti, Senhor, e aos outros” (Francisco).</a:t>
            </a:r>
          </a:p>
          <a:p>
            <a:pPr>
              <a:buClr>
                <a:srgbClr val="9E8665"/>
              </a:buClr>
            </a:pPr>
            <a:r>
              <a:rPr lang="pt-BR" sz="2400" dirty="0">
                <a:latin typeface="Tahoma" panose="020B0604030504040204" pitchFamily="34" charset="0"/>
              </a:rPr>
              <a:t>Muitas pessoas se perguntavam, no auge da pandemia, se no pós-pandemia haveria mudanças significativas no comportamento das pessoas.</a:t>
            </a:r>
            <a:endParaRPr lang="pt-BR" sz="2400" dirty="0"/>
          </a:p>
        </p:txBody>
      </p:sp>
      <p:pic>
        <p:nvPicPr>
          <p:cNvPr id="18434" name="Picture 2" descr="Ver a imagem de origem">
            <a:extLst>
              <a:ext uri="{FF2B5EF4-FFF2-40B4-BE49-F238E27FC236}">
                <a16:creationId xmlns:a16="http://schemas.microsoft.com/office/drawing/2014/main" id="{AEFDB492-4187-AD3B-8077-7E40152D9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0929" y="2081032"/>
            <a:ext cx="5477120" cy="372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3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23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73" y="942108"/>
            <a:ext cx="3404496" cy="4969113"/>
          </a:xfrm>
        </p:spPr>
        <p:txBody>
          <a:bodyPr anchor="ctr">
            <a:norm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Os cenários da fragilidade na sociedade brasileira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E4F203-2887-8857-6652-65DAE4455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Até que ponto a revelação da fragilidade do ser humano enquanto corpo vulnerável e submetido às vicissitudes da finitude, provocou uma real mudança de rumo em seu modo de ver e organizar a vida no mundo, como a propôs o Papa em sua homilia de 27/03/2020? </a:t>
            </a:r>
          </a:p>
          <a:p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50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91" name="Rectangle 16390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 dirty="0">
                <a:solidFill>
                  <a:srgbClr val="776954"/>
                </a:solidFill>
              </a:rPr>
              <a:t>Os cenários da fragilidade na sociedade brasileira</a:t>
            </a:r>
          </a:p>
        </p:txBody>
      </p:sp>
      <p:sp>
        <p:nvSpPr>
          <p:cNvPr id="16393" name="Rectangle 16392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769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1905000"/>
            <a:ext cx="6600662" cy="411387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DAC7B"/>
              </a:buClr>
            </a:pPr>
            <a:r>
              <a:rPr lang="en-US" sz="2400" dirty="0"/>
              <a:t>A </a:t>
            </a:r>
            <a:r>
              <a:rPr lang="en-US" sz="2400" dirty="0" err="1"/>
              <a:t>resposta</a:t>
            </a:r>
            <a:r>
              <a:rPr lang="en-US" sz="2400" dirty="0"/>
              <a:t> a </a:t>
            </a:r>
            <a:r>
              <a:rPr lang="en-US" sz="2400" dirty="0" err="1"/>
              <a:t>essa</a:t>
            </a:r>
            <a:r>
              <a:rPr lang="en-US" sz="2400" dirty="0"/>
              <a:t> </a:t>
            </a:r>
            <a:r>
              <a:rPr lang="en-US" sz="2400" dirty="0" err="1"/>
              <a:t>questão</a:t>
            </a:r>
            <a:r>
              <a:rPr lang="en-US" sz="2400" dirty="0"/>
              <a:t> </a:t>
            </a:r>
            <a:r>
              <a:rPr lang="en-US" sz="2400" dirty="0" err="1"/>
              <a:t>supõe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análise</a:t>
            </a:r>
            <a:r>
              <a:rPr lang="en-US" sz="2400" dirty="0"/>
              <a:t> das </a:t>
            </a:r>
            <a:r>
              <a:rPr lang="en-US" sz="2400" dirty="0" err="1"/>
              <a:t>evoluções</a:t>
            </a:r>
            <a:r>
              <a:rPr lang="en-US" sz="2400" dirty="0"/>
              <a:t> da </a:t>
            </a:r>
            <a:r>
              <a:rPr lang="en-US" sz="2400" dirty="0" err="1"/>
              <a:t>sociedade</a:t>
            </a:r>
            <a:r>
              <a:rPr lang="en-US" sz="2400" dirty="0"/>
              <a:t> e da </a:t>
            </a:r>
            <a:r>
              <a:rPr lang="en-US" sz="2400" dirty="0" err="1"/>
              <a:t>cultura</a:t>
            </a:r>
            <a:r>
              <a:rPr lang="en-US" sz="2400" dirty="0"/>
              <a:t> </a:t>
            </a:r>
            <a:r>
              <a:rPr lang="en-US" sz="2400" dirty="0" err="1"/>
              <a:t>contemporánea</a:t>
            </a:r>
            <a:r>
              <a:rPr lang="en-US" sz="2400" dirty="0"/>
              <a:t>.</a:t>
            </a:r>
          </a:p>
          <a:p>
            <a:pPr>
              <a:buClr>
                <a:srgbClr val="CDAC7B"/>
              </a:buClr>
            </a:pP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intérpretes</a:t>
            </a:r>
            <a:r>
              <a:rPr lang="en-US" sz="2400" dirty="0"/>
              <a:t> dessa </a:t>
            </a:r>
            <a:r>
              <a:rPr lang="en-US" sz="2400" dirty="0" err="1"/>
              <a:t>cultura</a:t>
            </a:r>
            <a:r>
              <a:rPr lang="en-US" sz="2400" dirty="0"/>
              <a:t> </a:t>
            </a:r>
            <a:r>
              <a:rPr lang="en-US" sz="2400" dirty="0" err="1"/>
              <a:t>estabelecem</a:t>
            </a:r>
            <a:r>
              <a:rPr lang="en-US" sz="2400" dirty="0"/>
              <a:t> </a:t>
            </a:r>
            <a:r>
              <a:rPr lang="en-US" sz="2400" dirty="0" err="1"/>
              <a:t>modelos</a:t>
            </a:r>
            <a:r>
              <a:rPr lang="en-US" sz="2400" dirty="0"/>
              <a:t> (=</a:t>
            </a:r>
            <a:r>
              <a:rPr lang="en-US" sz="2400" dirty="0" err="1"/>
              <a:t>paradigmas</a:t>
            </a:r>
            <a:r>
              <a:rPr lang="en-US" sz="2400" dirty="0"/>
              <a:t>) </a:t>
            </a:r>
            <a:r>
              <a:rPr lang="en-US" sz="2400" dirty="0" err="1"/>
              <a:t>comparativos</a:t>
            </a:r>
            <a:r>
              <a:rPr lang="en-US" sz="2400" dirty="0"/>
              <a:t> para </a:t>
            </a:r>
            <a:r>
              <a:rPr lang="en-US" sz="2400" dirty="0" err="1"/>
              <a:t>tentar</a:t>
            </a:r>
            <a:r>
              <a:rPr lang="en-US" sz="2400" dirty="0"/>
              <a:t> </a:t>
            </a:r>
            <a:r>
              <a:rPr lang="en-US" sz="2400" dirty="0" err="1"/>
              <a:t>captar</a:t>
            </a:r>
            <a:r>
              <a:rPr lang="en-US" sz="2400" dirty="0"/>
              <a:t> </a:t>
            </a:r>
            <a:r>
              <a:rPr lang="en-US" sz="2400" dirty="0" err="1"/>
              <a:t>alguns</a:t>
            </a:r>
            <a:r>
              <a:rPr lang="en-US" sz="2400" dirty="0"/>
              <a:t> </a:t>
            </a:r>
            <a:r>
              <a:rPr lang="en-US" sz="2400" dirty="0" err="1"/>
              <a:t>traços</a:t>
            </a:r>
            <a:r>
              <a:rPr lang="en-US" sz="2400" dirty="0"/>
              <a:t> </a:t>
            </a:r>
            <a:r>
              <a:rPr lang="en-US" sz="2400" dirty="0" err="1"/>
              <a:t>importantes</a:t>
            </a:r>
            <a:r>
              <a:rPr lang="en-US" sz="2400" dirty="0"/>
              <a:t> das </a:t>
            </a:r>
            <a:r>
              <a:rPr lang="en-US" sz="2400" dirty="0" err="1"/>
              <a:t>diferentes</a:t>
            </a:r>
            <a:r>
              <a:rPr lang="en-US" sz="2400" dirty="0"/>
              <a:t> </a:t>
            </a:r>
            <a:r>
              <a:rPr lang="en-US" sz="2400" dirty="0" err="1"/>
              <a:t>épocas</a:t>
            </a:r>
            <a:r>
              <a:rPr lang="en-US" sz="2400" dirty="0"/>
              <a:t> que </a:t>
            </a:r>
            <a:r>
              <a:rPr lang="en-US" sz="2400" dirty="0" err="1"/>
              <a:t>marcam</a:t>
            </a:r>
            <a:r>
              <a:rPr lang="en-US" sz="2400" dirty="0"/>
              <a:t> a </a:t>
            </a:r>
            <a:r>
              <a:rPr lang="en-US" sz="2400" dirty="0" err="1"/>
              <a:t>histórica</a:t>
            </a:r>
            <a:r>
              <a:rPr lang="en-US" sz="2400" dirty="0"/>
              <a:t> da </a:t>
            </a:r>
            <a:r>
              <a:rPr lang="en-US" sz="2400" dirty="0" err="1"/>
              <a:t>cultura</a:t>
            </a:r>
            <a:r>
              <a:rPr lang="en-US" sz="2400" dirty="0"/>
              <a:t>.</a:t>
            </a:r>
          </a:p>
          <a:p>
            <a:pPr>
              <a:buClr>
                <a:srgbClr val="CDAC7B"/>
              </a:buClr>
            </a:pPr>
            <a:r>
              <a:rPr lang="en-US" sz="2400" dirty="0"/>
              <a:t>Um deles é o que </a:t>
            </a:r>
            <a:r>
              <a:rPr lang="en-US" sz="2400" dirty="0" err="1"/>
              <a:t>tem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eixo</a:t>
            </a:r>
            <a:r>
              <a:rPr lang="en-US" sz="2400" dirty="0"/>
              <a:t> </a:t>
            </a:r>
            <a:r>
              <a:rPr lang="en-US" sz="2400" dirty="0" err="1"/>
              <a:t>marcador</a:t>
            </a:r>
            <a:r>
              <a:rPr lang="en-US" sz="2400" dirty="0"/>
              <a:t> a </a:t>
            </a:r>
            <a:r>
              <a:rPr lang="en-US" sz="2400" dirty="0" err="1"/>
              <a:t>modernidade</a:t>
            </a:r>
            <a:r>
              <a:rPr lang="en-US" sz="2400" dirty="0"/>
              <a:t>, </a:t>
            </a:r>
            <a:r>
              <a:rPr lang="en-US" sz="2400" dirty="0" err="1"/>
              <a:t>indicando</a:t>
            </a:r>
            <a:r>
              <a:rPr lang="en-US" sz="2400" dirty="0"/>
              <a:t> o que </a:t>
            </a:r>
            <a:r>
              <a:rPr lang="en-US" sz="2400" dirty="0" err="1"/>
              <a:t>vem</a:t>
            </a:r>
            <a:r>
              <a:rPr lang="en-US" sz="2400" dirty="0"/>
              <a:t> antes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pré-moderno</a:t>
            </a:r>
            <a:r>
              <a:rPr lang="en-US" sz="2400" dirty="0"/>
              <a:t> e o que </a:t>
            </a:r>
            <a:r>
              <a:rPr lang="en-US" sz="2400" dirty="0" err="1"/>
              <a:t>vem</a:t>
            </a:r>
            <a:r>
              <a:rPr lang="en-US" sz="2400" dirty="0"/>
              <a:t> </a:t>
            </a:r>
            <a:r>
              <a:rPr lang="en-US" sz="2400" dirty="0" err="1"/>
              <a:t>depois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pós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hiper-moderno</a:t>
            </a:r>
            <a:r>
              <a:rPr lang="en-US" sz="2400" dirty="0"/>
              <a:t>. </a:t>
            </a:r>
          </a:p>
        </p:txBody>
      </p:sp>
      <p:pic>
        <p:nvPicPr>
          <p:cNvPr id="16386" name="Picture 2" descr="Festa da noite tardia — Fotografia de Stock">
            <a:extLst>
              <a:ext uri="{FF2B5EF4-FFF2-40B4-BE49-F238E27FC236}">
                <a16:creationId xmlns:a16="http://schemas.microsoft.com/office/drawing/2014/main" id="{FF436514-A1ED-87B9-C998-AA164AB4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4429" y="766101"/>
            <a:ext cx="4216057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5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17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CEC194-EB9F-BFEA-B2CE-4E4CB5179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543" y="576944"/>
            <a:ext cx="10450285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776954"/>
                </a:solidFill>
              </a:rPr>
              <a:t>Os cenários da fragilidade na sociedade brasileira</a:t>
            </a:r>
            <a:endParaRPr lang="pt-BR" altLang="pt-BR" dirty="0">
              <a:solidFill>
                <a:schemeClr val="accent2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032900-3FB1-9EF6-BF70-445F765ED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057400"/>
            <a:ext cx="2362200" cy="11430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800" dirty="0" err="1"/>
              <a:t>Pré</a:t>
            </a:r>
            <a:r>
              <a:rPr lang="pt-BR" altLang="pt-BR" sz="2800" dirty="0"/>
              <a:t> - Moderno</a:t>
            </a:r>
          </a:p>
        </p:txBody>
      </p:sp>
      <p:sp>
        <p:nvSpPr>
          <p:cNvPr id="8196" name="Line 6">
            <a:extLst>
              <a:ext uri="{FF2B5EF4-FFF2-40B4-BE49-F238E27FC236}">
                <a16:creationId xmlns:a16="http://schemas.microsoft.com/office/drawing/2014/main" id="{0C623E92-35C6-59EE-3B16-8ECA74FEF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66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97" name="Line 7">
            <a:extLst>
              <a:ext uri="{FF2B5EF4-FFF2-40B4-BE49-F238E27FC236}">
                <a16:creationId xmlns:a16="http://schemas.microsoft.com/office/drawing/2014/main" id="{046909DB-10BE-2553-1F9B-3102F2FCE9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66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491DE1B-1A76-4DD4-9F08-E4AA4E54E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057400"/>
            <a:ext cx="2133600" cy="11430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800"/>
              <a:t>Moderno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60AB3A7-85B3-21D6-5D76-F2917BF84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057400"/>
            <a:ext cx="2514600" cy="11430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800" dirty="0"/>
              <a:t>Hiper - Moderno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E98C1D26-D24A-8932-9DB1-E084CFB27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419601"/>
            <a:ext cx="2895600" cy="121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400"/>
              <a:t> Princípio Unificador</a:t>
            </a:r>
          </a:p>
          <a:p>
            <a:pPr>
              <a:lnSpc>
                <a:spcPct val="180000"/>
              </a:lnSpc>
              <a:spcBef>
                <a:spcPct val="50000"/>
              </a:spcBef>
              <a:buFontTx/>
              <a:buChar char="•"/>
            </a:pPr>
            <a:r>
              <a:rPr lang="pt-BR" altLang="pt-BR" sz="2400"/>
              <a:t> Ordem Estabelecida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0B92609-E89B-87DE-19BF-BC3BA4793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419601"/>
            <a:ext cx="2895600" cy="158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400" dirty="0"/>
              <a:t> Não mais um Princípio Unificador.</a:t>
            </a:r>
          </a:p>
          <a:p>
            <a:pPr>
              <a:lnSpc>
                <a:spcPct val="180000"/>
              </a:lnSpc>
              <a:spcBef>
                <a:spcPct val="50000"/>
              </a:spcBef>
              <a:buFontTx/>
              <a:buChar char="•"/>
            </a:pPr>
            <a:r>
              <a:rPr lang="pt-BR" altLang="pt-BR" sz="2400" dirty="0"/>
              <a:t> Subjetividade.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66033F76-970F-150D-2B33-43A543470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4" y="4495801"/>
            <a:ext cx="2287587" cy="10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400" dirty="0"/>
              <a:t> Pluralismo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400" dirty="0"/>
              <a:t> Indivíduo</a:t>
            </a:r>
          </a:p>
        </p:txBody>
      </p:sp>
      <p:sp>
        <p:nvSpPr>
          <p:cNvPr id="8203" name="Line 13">
            <a:extLst>
              <a:ext uri="{FF2B5EF4-FFF2-40B4-BE49-F238E27FC236}">
                <a16:creationId xmlns:a16="http://schemas.microsoft.com/office/drawing/2014/main" id="{CEEBADAB-0750-E254-133E-894620EDC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581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04" name="Line 14">
            <a:extLst>
              <a:ext uri="{FF2B5EF4-FFF2-40B4-BE49-F238E27FC236}">
                <a16:creationId xmlns:a16="http://schemas.microsoft.com/office/drawing/2014/main" id="{1A833301-FB37-8A78-D49F-24DED8815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3657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05" name="Line 15">
            <a:extLst>
              <a:ext uri="{FF2B5EF4-FFF2-40B4-BE49-F238E27FC236}">
                <a16:creationId xmlns:a16="http://schemas.microsoft.com/office/drawing/2014/main" id="{C6C42CDE-2CDA-2C5C-2445-65F38BAAD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657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 autoUpdateAnimBg="0" advAuto="0"/>
      <p:bldP spid="6" grpId="0" build="p" autoUpdateAnimBg="0" advAuto="0"/>
      <p:bldP spid="7" grpId="0" build="p" autoUpdateAnimBg="0" advAuto="0"/>
      <p:bldP spid="8" grpId="0" build="p" autoUpdateAnimBg="0" advAuto="0"/>
      <p:bldP spid="9" grpId="0" build="p" autoUpdateAnimBg="0" advAuto="0"/>
      <p:bldP spid="10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>
            <a:extLst>
              <a:ext uri="{FF2B5EF4-FFF2-40B4-BE49-F238E27FC236}">
                <a16:creationId xmlns:a16="http://schemas.microsoft.com/office/drawing/2014/main" id="{DDDF3DB7-7C70-5020-E278-4DC2A5B84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343400"/>
            <a:ext cx="2667000" cy="2057400"/>
          </a:xfrm>
          <a:prstGeom prst="hexagon">
            <a:avLst>
              <a:gd name="adj" fmla="val 32401"/>
              <a:gd name="vf" fmla="val 115470"/>
            </a:avLst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219" name="AutoShape 5">
            <a:extLst>
              <a:ext uri="{FF2B5EF4-FFF2-40B4-BE49-F238E27FC236}">
                <a16:creationId xmlns:a16="http://schemas.microsoft.com/office/drawing/2014/main" id="{33E4D3E5-3E77-3A88-87B4-F9190B5C0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67200"/>
            <a:ext cx="2667000" cy="2057400"/>
          </a:xfrm>
          <a:prstGeom prst="hexagon">
            <a:avLst>
              <a:gd name="adj" fmla="val 32401"/>
              <a:gd name="vf" fmla="val 115470"/>
            </a:avLst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221" name="Rectangle 7">
            <a:extLst>
              <a:ext uri="{FF2B5EF4-FFF2-40B4-BE49-F238E27FC236}">
                <a16:creationId xmlns:a16="http://schemas.microsoft.com/office/drawing/2014/main" id="{17802D5D-B66A-E284-F88E-5AEF5AFCB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399" y="2209798"/>
            <a:ext cx="2233591" cy="1219201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9222" name="Rectangle 8">
            <a:extLst>
              <a:ext uri="{FF2B5EF4-FFF2-40B4-BE49-F238E27FC236}">
                <a16:creationId xmlns:a16="http://schemas.microsoft.com/office/drawing/2014/main" id="{05D16610-8C55-1C9D-65FA-2C7D34C1D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7350" y="2209797"/>
            <a:ext cx="2233591" cy="1219199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64CC7D8-AF73-17E1-19B1-7BAF758E0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6" y="1773239"/>
            <a:ext cx="2054227" cy="160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 altLang="pt-BR" sz="2800" dirty="0"/>
          </a:p>
          <a:p>
            <a:pPr algn="ctr">
              <a:spcBef>
                <a:spcPct val="50000"/>
              </a:spcBef>
            </a:pPr>
            <a:r>
              <a:rPr lang="pt-BR" altLang="pt-BR" sz="2800" dirty="0"/>
              <a:t>Imanência  da Razão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8F209EA-9BD7-E499-C341-B070830AE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2" y="2209798"/>
            <a:ext cx="2197100" cy="9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800" dirty="0"/>
              <a:t>Afirmação da Subjetividade 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73080AE-7D93-94AD-76E6-0947152A4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4724400"/>
            <a:ext cx="24749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400">
                <a:solidFill>
                  <a:srgbClr val="A50021"/>
                </a:solidFill>
              </a:rPr>
              <a:t>Só tem valor aquilo que a Razão explica 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54A8090E-F25B-7FD8-734E-D1D5A2DF4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4797425"/>
            <a:ext cx="2801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400">
                <a:solidFill>
                  <a:srgbClr val="A50021"/>
                </a:solidFill>
              </a:rPr>
              <a:t>O sujeito é o centro de todas as referências</a:t>
            </a:r>
          </a:p>
        </p:txBody>
      </p:sp>
      <p:sp>
        <p:nvSpPr>
          <p:cNvPr id="9227" name="Line 13">
            <a:extLst>
              <a:ext uri="{FF2B5EF4-FFF2-40B4-BE49-F238E27FC236}">
                <a16:creationId xmlns:a16="http://schemas.microsoft.com/office/drawing/2014/main" id="{8754EB19-C977-62F7-7D27-6B703D52F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971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8" name="Line 14">
            <a:extLst>
              <a:ext uri="{FF2B5EF4-FFF2-40B4-BE49-F238E27FC236}">
                <a16:creationId xmlns:a16="http://schemas.microsoft.com/office/drawing/2014/main" id="{988EA485-9820-F27D-CA73-F866F52201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0480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80BBC39-7339-4E1C-126D-919F620C9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30576"/>
            <a:ext cx="10515599" cy="397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1" dirty="0"/>
              <a:t>Os cenários da fragilidade na sociedade brasileira</a:t>
            </a:r>
            <a:endParaRPr lang="pt-BR" altLang="pt-BR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dirty="0">
                <a:solidFill>
                  <a:srgbClr val="002060"/>
                </a:solidFill>
              </a:rPr>
              <a:t>Projeto da Modernidade</a:t>
            </a:r>
          </a:p>
          <a:p>
            <a:pPr algn="ctr">
              <a:spcBef>
                <a:spcPct val="50000"/>
              </a:spcBef>
            </a:pPr>
            <a:endParaRPr lang="pt-BR" altLang="pt-BR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endParaRPr lang="pt-BR" altLang="pt-B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1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  <p:bldP spid="8" grpId="0" build="p" autoUpdateAnimBg="0" advAuto="0"/>
      <p:bldP spid="9" grpId="0" autoUpdateAnimBg="0"/>
      <p:bldP spid="10" grpId="0" autoUpdateAnimBg="0"/>
      <p:bldP spid="2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 dirty="0">
                <a:solidFill>
                  <a:srgbClr val="1D2171"/>
                </a:solidFill>
              </a:rPr>
              <a:t>Os cenários da fragilidade na sociedade brasileira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1D21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1441259B-689A-3024-FD6A-BAD19332B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D8DE37"/>
              </a:buClr>
            </a:pPr>
            <a:r>
              <a:rPr lang="en-US" sz="2800" dirty="0"/>
              <a:t>A </a:t>
            </a:r>
            <a:r>
              <a:rPr lang="en-US" sz="2800" dirty="0" err="1"/>
              <a:t>perspectiva</a:t>
            </a:r>
            <a:r>
              <a:rPr lang="en-US" sz="2800" dirty="0"/>
              <a:t> </a:t>
            </a:r>
            <a:r>
              <a:rPr lang="en-US" sz="2800" dirty="0" err="1"/>
              <a:t>aqui</a:t>
            </a:r>
            <a:r>
              <a:rPr lang="en-US" sz="2800" dirty="0"/>
              <a:t> </a:t>
            </a:r>
            <a:r>
              <a:rPr lang="en-US" sz="2800" dirty="0" err="1"/>
              <a:t>adotada</a:t>
            </a:r>
            <a:r>
              <a:rPr lang="en-US" sz="2800" dirty="0"/>
              <a:t> é a </a:t>
            </a:r>
            <a:r>
              <a:rPr lang="en-US" sz="2800" dirty="0" err="1"/>
              <a:t>última</a:t>
            </a:r>
            <a:r>
              <a:rPr lang="en-US" sz="2800" dirty="0"/>
              <a:t>,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seja</a:t>
            </a:r>
            <a:r>
              <a:rPr lang="en-US" sz="2800" dirty="0"/>
              <a:t>, a de um </a:t>
            </a:r>
            <a:r>
              <a:rPr lang="en-US" sz="2800" dirty="0" err="1"/>
              <a:t>modelo</a:t>
            </a:r>
            <a:r>
              <a:rPr lang="en-US" sz="2800" dirty="0"/>
              <a:t> para </a:t>
            </a:r>
            <a:r>
              <a:rPr lang="en-US" sz="2800" dirty="0" err="1"/>
              <a:t>ajudar</a:t>
            </a:r>
            <a:r>
              <a:rPr lang="en-US" sz="2800" dirty="0"/>
              <a:t> a </a:t>
            </a:r>
            <a:r>
              <a:rPr lang="en-US" sz="2800" dirty="0" err="1"/>
              <a:t>interpretar</a:t>
            </a:r>
            <a:r>
              <a:rPr lang="en-US" sz="2800" dirty="0"/>
              <a:t> a </a:t>
            </a:r>
            <a:r>
              <a:rPr lang="en-US" sz="2800" dirty="0" err="1"/>
              <a:t>atual</a:t>
            </a:r>
            <a:r>
              <a:rPr lang="en-US" sz="2800" dirty="0"/>
              <a:t> </a:t>
            </a:r>
            <a:r>
              <a:rPr lang="en-US" sz="2800" dirty="0" err="1"/>
              <a:t>situação</a:t>
            </a:r>
            <a:r>
              <a:rPr lang="en-US" sz="2800" dirty="0"/>
              <a:t> do Brasil.</a:t>
            </a:r>
          </a:p>
          <a:p>
            <a:pPr>
              <a:buClr>
                <a:srgbClr val="D8DE37"/>
              </a:buClr>
            </a:pPr>
            <a:r>
              <a:rPr lang="en-US" sz="2800" dirty="0" err="1"/>
              <a:t>Dois</a:t>
            </a:r>
            <a:r>
              <a:rPr lang="en-US" sz="2800" dirty="0"/>
              <a:t> </a:t>
            </a:r>
            <a:r>
              <a:rPr lang="en-US" sz="2800" dirty="0" err="1"/>
              <a:t>eventos</a:t>
            </a:r>
            <a:r>
              <a:rPr lang="en-US" sz="2800" dirty="0"/>
              <a:t> </a:t>
            </a:r>
            <a:r>
              <a:rPr lang="en-US" sz="2800" dirty="0" err="1"/>
              <a:t>importantes</a:t>
            </a:r>
            <a:r>
              <a:rPr lang="en-US" sz="2800" dirty="0"/>
              <a:t> </a:t>
            </a:r>
            <a:r>
              <a:rPr lang="en-US" sz="2800" dirty="0" err="1"/>
              <a:t>servirão</a:t>
            </a:r>
            <a:r>
              <a:rPr lang="en-US" sz="2800" dirty="0"/>
              <a:t> de </a:t>
            </a:r>
            <a:r>
              <a:rPr lang="en-US" sz="2800" dirty="0" err="1"/>
              <a:t>pano</a:t>
            </a:r>
            <a:r>
              <a:rPr lang="en-US" sz="2800" dirty="0"/>
              <a:t> de </a:t>
            </a:r>
            <a:r>
              <a:rPr lang="en-US" sz="2800" dirty="0" err="1"/>
              <a:t>fundo</a:t>
            </a:r>
            <a:r>
              <a:rPr lang="en-US" sz="2800" dirty="0"/>
              <a:t>: o da Segundo </a:t>
            </a:r>
            <a:r>
              <a:rPr lang="en-US" sz="2800" dirty="0" err="1"/>
              <a:t>centenário</a:t>
            </a:r>
            <a:r>
              <a:rPr lang="en-US" sz="2800" dirty="0"/>
              <a:t> da </a:t>
            </a:r>
            <a:r>
              <a:rPr lang="en-US" sz="2800" dirty="0" err="1"/>
              <a:t>Independência</a:t>
            </a:r>
            <a:endParaRPr lang="en-US" sz="2800" dirty="0"/>
          </a:p>
        </p:txBody>
      </p:sp>
      <p:pic>
        <p:nvPicPr>
          <p:cNvPr id="2052" name="Picture 4" descr="Brasil: 200 anos de Independência">
            <a:extLst>
              <a:ext uri="{FF2B5EF4-FFF2-40B4-BE49-F238E27FC236}">
                <a16:creationId xmlns:a16="http://schemas.microsoft.com/office/drawing/2014/main" id="{329191EF-6A70-8F22-9B27-5848F50E6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5847" y="1597300"/>
            <a:ext cx="6953577" cy="41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54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6BB07746-723B-49F7-3ADE-155294FFC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19623"/>
            <a:ext cx="8077200" cy="849312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616A65-CBB7-2FE2-1AA4-D15400F4B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886" y="195948"/>
            <a:ext cx="10254339" cy="150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3200" b="1" dirty="0"/>
              <a:t>Os cenários da fragilidade na sociedade brasileira</a:t>
            </a:r>
            <a:r>
              <a:rPr lang="pt-BR" altLang="pt-BR" sz="4400" dirty="0"/>
              <a:t>   </a:t>
            </a:r>
          </a:p>
          <a:p>
            <a:pPr algn="ctr">
              <a:spcBef>
                <a:spcPct val="50000"/>
              </a:spcBef>
            </a:pPr>
            <a:r>
              <a:rPr lang="pt-BR" altLang="pt-BR" sz="3200" b="1" dirty="0"/>
              <a:t>Dificuldades contemporâneas</a:t>
            </a:r>
          </a:p>
        </p:txBody>
      </p:sp>
      <p:sp>
        <p:nvSpPr>
          <p:cNvPr id="11268" name="AutoShape 6">
            <a:extLst>
              <a:ext uri="{FF2B5EF4-FFF2-40B4-BE49-F238E27FC236}">
                <a16:creationId xmlns:a16="http://schemas.microsoft.com/office/drawing/2014/main" id="{8C42B19B-E5D8-F7B1-5141-6475DAAFE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3663950"/>
            <a:ext cx="2425700" cy="1358900"/>
          </a:xfrm>
          <a:prstGeom prst="octagon">
            <a:avLst>
              <a:gd name="adj" fmla="val 29282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2712852-339A-549C-F557-35B40B3E1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4114801"/>
            <a:ext cx="2503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/>
              <a:t>Individualismo</a:t>
            </a:r>
          </a:p>
        </p:txBody>
      </p:sp>
      <p:sp>
        <p:nvSpPr>
          <p:cNvPr id="11270" name="AutoShape 8">
            <a:extLst>
              <a:ext uri="{FF2B5EF4-FFF2-40B4-BE49-F238E27FC236}">
                <a16:creationId xmlns:a16="http://schemas.microsoft.com/office/drawing/2014/main" id="{E7BC83CA-C099-9D36-6D13-142EE237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150" y="3663950"/>
            <a:ext cx="2425700" cy="1358900"/>
          </a:xfrm>
          <a:prstGeom prst="octagon">
            <a:avLst>
              <a:gd name="adj" fmla="val 29282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7CFD8C9-0FD2-58C8-A8E4-858005EF6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3789363"/>
            <a:ext cx="228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800"/>
              <a:t>Razão instrumental</a:t>
            </a:r>
          </a:p>
        </p:txBody>
      </p:sp>
      <p:sp>
        <p:nvSpPr>
          <p:cNvPr id="11272" name="AutoShape 10">
            <a:extLst>
              <a:ext uri="{FF2B5EF4-FFF2-40B4-BE49-F238E27FC236}">
                <a16:creationId xmlns:a16="http://schemas.microsoft.com/office/drawing/2014/main" id="{8354A27E-D8AE-4909-330E-AD3B6F84B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0" y="3663950"/>
            <a:ext cx="2425700" cy="1358900"/>
          </a:xfrm>
          <a:prstGeom prst="octagon">
            <a:avLst>
              <a:gd name="adj" fmla="val 29282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73A1CC3-607E-11B3-0319-85A9A2CEF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663" y="3860800"/>
            <a:ext cx="228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800"/>
              <a:t>Despotismo “suave”</a:t>
            </a:r>
          </a:p>
        </p:txBody>
      </p:sp>
      <p:sp>
        <p:nvSpPr>
          <p:cNvPr id="11274" name="Line 12">
            <a:extLst>
              <a:ext uri="{FF2B5EF4-FFF2-40B4-BE49-F238E27FC236}">
                <a16:creationId xmlns:a16="http://schemas.microsoft.com/office/drawing/2014/main" id="{BBF0BF20-873D-CCBB-E620-66711C4C0B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1905000"/>
            <a:ext cx="24384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5" name="Line 13">
            <a:extLst>
              <a:ext uri="{FF2B5EF4-FFF2-40B4-BE49-F238E27FC236}">
                <a16:creationId xmlns:a16="http://schemas.microsoft.com/office/drawing/2014/main" id="{3E8B91C2-0C0A-BB1C-A948-5C23A85D2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9050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276" name="Line 14">
            <a:extLst>
              <a:ext uri="{FF2B5EF4-FFF2-40B4-BE49-F238E27FC236}">
                <a16:creationId xmlns:a16="http://schemas.microsoft.com/office/drawing/2014/main" id="{1936CF94-FFD8-A00F-6113-B4EE0CE5E7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905000"/>
            <a:ext cx="22098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  <p:bldP spid="5" grpId="0" build="p" autoUpdateAnimBg="0" advAuto="0"/>
      <p:bldP spid="7" grpId="0" build="p" autoUpdateAnimBg="0" advAuto="0"/>
      <p:bldP spid="9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0EEF72D0-4D23-CE97-6E26-205BFDE8C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838200"/>
            <a:ext cx="9688286" cy="6858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F34CD6-9C7D-1831-AA86-C6435FFCC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229" y="195943"/>
            <a:ext cx="10368642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1" dirty="0"/>
              <a:t>Os cenários da </a:t>
            </a:r>
            <a:r>
              <a:rPr lang="pt-BR" sz="2800" b="1" dirty="0"/>
              <a:t>fragilidade</a:t>
            </a:r>
            <a:r>
              <a:rPr lang="pt-BR" b="1" dirty="0"/>
              <a:t> na sociedade brasileira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altLang="pt-BR" sz="4400" b="1" dirty="0"/>
              <a:t>Individualismo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1EC508-53C7-F131-B87E-4F4B08754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5" y="2133600"/>
            <a:ext cx="84582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pt-BR" altLang="pt-BR" sz="3200" dirty="0"/>
              <a:t>a</a:t>
            </a:r>
            <a:r>
              <a:rPr lang="pt-BR" altLang="pt-BR" dirty="0"/>
              <a:t>)</a:t>
            </a:r>
            <a:r>
              <a:rPr lang="pt-BR" altLang="pt-BR" sz="3200" dirty="0"/>
              <a:t> Os grandes ideais morais são substituídas pelo cuidado de si mesmo</a:t>
            </a: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pt-BR" altLang="pt-BR" sz="3200" dirty="0"/>
              <a:t>b) O individualismo exacerba um cuidado desmedido de 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rev="1" advAuto="0"/>
      <p:bldP spid="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12796EF4-7FC8-D406-FA9C-12EDFD0FC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838200"/>
            <a:ext cx="8229600" cy="6858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06D782-5DDA-2E4A-9872-EEAB45607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929" y="149224"/>
            <a:ext cx="10646227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b="1" dirty="0"/>
              <a:t>Os cenários da fragilidade na sociedade brasileira</a:t>
            </a:r>
            <a:endParaRPr lang="pt-BR" altLang="pt-BR" sz="3200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sz="3200" b="1" dirty="0"/>
              <a:t>Razão instrumental</a:t>
            </a: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982AF8DA-A612-CF3C-8F2A-D06F5B2D4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1" y="2306639"/>
            <a:ext cx="8742363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pt-BR" altLang="pt-BR" sz="3200"/>
              <a:t>Novo conceito de ciência que surgiu no Renascimento (não mais dedutiva, mas a partir da observação)</a:t>
            </a:r>
          </a:p>
          <a:p>
            <a:pPr eaLnBrk="1" hangingPunct="1">
              <a:buFontTx/>
              <a:buAutoNum type="alphaLcParenR"/>
            </a:pPr>
            <a:endParaRPr lang="pt-BR" altLang="pt-BR" sz="3200"/>
          </a:p>
          <a:p>
            <a:pPr eaLnBrk="1" hangingPunct="1">
              <a:buFontTx/>
              <a:buAutoNum type="alphaLcParenR"/>
            </a:pPr>
            <a:endParaRPr lang="pt-BR" altLang="pt-BR" sz="3200"/>
          </a:p>
          <a:p>
            <a:pPr eaLnBrk="1" hangingPunct="1">
              <a:buFontTx/>
              <a:buAutoNum type="alphaLcParenR"/>
            </a:pPr>
            <a:r>
              <a:rPr lang="pt-BR" altLang="pt-BR" sz="3200"/>
              <a:t>O que conta é a medida e a operacionalização do objeto (</a:t>
            </a:r>
            <a:r>
              <a:rPr lang="pt-BR" altLang="pt-BR" sz="3200" i="1"/>
              <a:t>mathesis universalis</a:t>
            </a:r>
            <a:r>
              <a:rPr lang="pt-BR" altLang="pt-BR" sz="3200"/>
              <a:t>)</a:t>
            </a:r>
          </a:p>
          <a:p>
            <a:pPr eaLnBrk="1" hangingPunct="1">
              <a:buFontTx/>
              <a:buAutoNum type="alphaLcParenR"/>
            </a:pPr>
            <a:endParaRPr lang="pt-BR" altLang="pt-BR" sz="2800"/>
          </a:p>
          <a:p>
            <a:pPr eaLnBrk="1" hangingPunct="1">
              <a:buFontTx/>
              <a:buAutoNum type="alphaLcParenR"/>
            </a:pPr>
            <a:endParaRPr lang="pt-BR" altLang="pt-BR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rev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592AC056-8422-E7CB-2662-38E1ED80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838200"/>
            <a:ext cx="8229600" cy="6858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494C7D-0B12-A1AC-3A0E-0512B6F2B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212271"/>
            <a:ext cx="10450286" cy="14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1" dirty="0"/>
              <a:t>Os cenários da fragilidade na sociedade brasileira</a:t>
            </a:r>
            <a:endParaRPr lang="pt-BR" altLang="pt-BR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b="1" dirty="0"/>
              <a:t>Despotismo “suave”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6AFF84C5-786E-B333-E14A-AD1BBC5D3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2255839"/>
            <a:ext cx="8101012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pt-BR" altLang="pt-BR" dirty="0"/>
              <a:t>Alienação na esfera política</a:t>
            </a:r>
          </a:p>
          <a:p>
            <a:pPr eaLnBrk="1" hangingPunct="1">
              <a:buFontTx/>
              <a:buAutoNum type="alphaLcParenR"/>
            </a:pPr>
            <a:endParaRPr lang="pt-BR" altLang="pt-BR" dirty="0"/>
          </a:p>
          <a:p>
            <a:pPr eaLnBrk="1" hangingPunct="1">
              <a:buFontTx/>
              <a:buAutoNum type="alphaLcParenR"/>
            </a:pPr>
            <a:endParaRPr lang="pt-BR" altLang="pt-BR" dirty="0"/>
          </a:p>
          <a:p>
            <a:pPr eaLnBrk="1" hangingPunct="1">
              <a:buFontTx/>
              <a:buAutoNum type="alphaLcParenR"/>
            </a:pPr>
            <a:r>
              <a:rPr lang="pt-BR" altLang="pt-BR" dirty="0"/>
              <a:t>Primeiro, pensamos em nós, depois, pensaremos na comunidade</a:t>
            </a:r>
          </a:p>
          <a:p>
            <a:pPr eaLnBrk="1" hangingPunct="1"/>
            <a:endParaRPr lang="pt-BR" altLang="pt-BR" sz="2800" dirty="0"/>
          </a:p>
          <a:p>
            <a:pPr eaLnBrk="1" hangingPunct="1"/>
            <a:endParaRPr lang="pt-BR" alt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rev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4">
            <a:extLst>
              <a:ext uri="{FF2B5EF4-FFF2-40B4-BE49-F238E27FC236}">
                <a16:creationId xmlns:a16="http://schemas.microsoft.com/office/drawing/2014/main" id="{A4D861C3-0543-FABB-9504-3017CC423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4724400"/>
            <a:ext cx="8761413" cy="1752600"/>
          </a:xfrm>
          <a:prstGeom prst="ellipse">
            <a:avLst/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rgbClr val="DDDDDD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6E8F8C-76DF-68A2-87BC-CB2E4ABE6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10477499" cy="14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1" dirty="0"/>
              <a:t>Os cenários da fragilidade na sociedade brasileira</a:t>
            </a:r>
            <a:endParaRPr lang="pt-BR" altLang="pt-BR" dirty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altLang="pt-BR" b="1" dirty="0"/>
              <a:t>Impacto Antropológico</a:t>
            </a:r>
          </a:p>
        </p:txBody>
      </p:sp>
      <p:sp>
        <p:nvSpPr>
          <p:cNvPr id="15364" name="Rectangle 6">
            <a:extLst>
              <a:ext uri="{FF2B5EF4-FFF2-40B4-BE49-F238E27FC236}">
                <a16:creationId xmlns:a16="http://schemas.microsoft.com/office/drawing/2014/main" id="{5DE0F88E-2244-4CA3-13B5-24132D381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5643"/>
            <a:ext cx="8077200" cy="6096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DD3237D9-F068-2A3C-5350-0096439A0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00200"/>
            <a:ext cx="7848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3200"/>
              <a:t>   </a:t>
            </a:r>
            <a:r>
              <a:rPr lang="pt-BR" altLang="pt-BR" sz="3200" b="1"/>
              <a:t>Perda do sentido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B01649A-01B4-3719-B599-0CF79741A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636838"/>
            <a:ext cx="8748713" cy="198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pt-BR" altLang="pt-BR" sz="3200" dirty="0"/>
              <a:t>   a)</a:t>
            </a:r>
            <a:r>
              <a:rPr lang="pt-BR" altLang="pt-BR" sz="2800" dirty="0"/>
              <a:t> Significado = é o aspecto mais emocional do nosso ato</a:t>
            </a: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pt-BR" altLang="pt-BR" sz="3200" dirty="0"/>
              <a:t>   b) </a:t>
            </a:r>
            <a:r>
              <a:rPr lang="pt-BR" altLang="pt-BR" sz="2800" dirty="0"/>
              <a:t>Sentido = é a direção, o rumo que dou a existência 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292E19B-939C-1F1F-3BDB-8EF6A5B0F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029200"/>
            <a:ext cx="8001000" cy="10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3200">
                <a:solidFill>
                  <a:srgbClr val="A50021"/>
                </a:solidFill>
              </a:rPr>
              <a:t>A sociedade não consegue preencher as aspirações humanas mais profundas.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  <p:bldP spid="6" grpId="0" build="p" autoUpdateAnimBg="0" advAuto="0"/>
      <p:bldP spid="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6449A942-5C43-F294-936C-4B2DC6360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838200"/>
            <a:ext cx="8229600" cy="6858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68F1BB-DBCD-FF3B-F1F6-5DB207835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871" y="146957"/>
            <a:ext cx="10009415" cy="14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1" dirty="0"/>
              <a:t>Os cenários da fragilidade na sociedade brasileira</a:t>
            </a:r>
            <a:endParaRPr lang="pt-BR" dirty="0">
              <a:solidFill>
                <a:srgbClr val="002060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pt-BR" altLang="pt-BR" b="1" dirty="0">
                <a:solidFill>
                  <a:srgbClr val="002060"/>
                </a:solidFill>
              </a:rPr>
              <a:t>	</a:t>
            </a:r>
            <a:r>
              <a:rPr lang="pt-BR" altLang="pt-BR" b="1" dirty="0"/>
              <a:t>Desaparecimento do horizonte moral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A96535-2CEC-E447-C743-FEBF20193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844676"/>
            <a:ext cx="8458200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pt-BR" altLang="pt-BR" sz="3200" dirty="0"/>
              <a:t>a)</a:t>
            </a:r>
            <a:r>
              <a:rPr lang="pt-BR" altLang="pt-BR" sz="2800" dirty="0"/>
              <a:t> </a:t>
            </a:r>
            <a:r>
              <a:rPr lang="pt-BR" altLang="pt-BR" sz="3200" dirty="0"/>
              <a:t>O princípio individualista expressa a ideologia da plenitude do EU</a:t>
            </a: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pt-BR" altLang="pt-BR" sz="3200" dirty="0"/>
              <a:t>b) A troca da preocupação transcendente do eu pela satisfação dos desejos pessoais compromete a força moral do ser humano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rev="1" advAuto="0"/>
      <p:bldP spid="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183491C2-5BC0-51C7-4D4E-537779ACA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838200"/>
            <a:ext cx="8229600" cy="6858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D27CCE-FD29-02CF-D00C-0188C83A3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46050"/>
            <a:ext cx="10140044" cy="147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1" dirty="0"/>
              <a:t>Os cenários da fragilidade na sociedade brasileira</a:t>
            </a:r>
            <a:endParaRPr lang="pt-BR" altLang="pt-BR" dirty="0">
              <a:solidFill>
                <a:srgbClr val="002060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pt-BR" altLang="pt-BR" b="1" dirty="0"/>
              <a:t>			   O eclipse dos fins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FB6E301-B6DE-3BDC-AAE8-9AD1EA704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349500"/>
            <a:ext cx="84582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pt-BR" altLang="pt-BR" sz="2800"/>
              <a:t>a) Desaparecimento da dimensão teleológica da vida</a:t>
            </a: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pt-BR" altLang="pt-BR" sz="2800"/>
              <a:t>b) A razão instrumental impõe os próprios fundamentos morais</a:t>
            </a: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pt-BR" altLang="pt-BR" sz="2800"/>
              <a:t>c) Reduzimos os sentimentos, a busca de sentido e a fé a explicações que se baseiam no funcionamento do cérebro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rev="1" advAuto="0"/>
      <p:bldP spid="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2986F9-31BB-8400-9F94-A4FCB43F8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187" y="228600"/>
            <a:ext cx="1022168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 eaLnBrk="0" hangingPunct="0">
              <a:defRPr/>
            </a:pPr>
            <a:r>
              <a:rPr lang="pt-BR" sz="3200" b="1" dirty="0"/>
              <a:t>Os cenários da fragilidade na sociedade brasileira</a:t>
            </a:r>
            <a:endParaRPr lang="pt-BR" altLang="pt-BR" sz="3200" dirty="0">
              <a:solidFill>
                <a:srgbClr val="002060"/>
              </a:solidFill>
            </a:endParaRPr>
          </a:p>
          <a:p>
            <a:pPr algn="ctr" defTabSz="762000" eaLnBrk="0" hangingPunct="0"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Sociedade Contemporânea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0F287E7-113F-1592-F9F4-EB6368526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76400"/>
            <a:ext cx="7859486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pt-BR" altLang="pt-BR" sz="3200" dirty="0"/>
              <a:t>1) Sociedade Pós-industrial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pt-BR" altLang="pt-BR" sz="3200" dirty="0"/>
              <a:t>2) Sociedade de Consumo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pt-BR" altLang="pt-BR" sz="3200" dirty="0"/>
              <a:t>3) Sociedade do Espetáculo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pt-BR" altLang="pt-BR" sz="3200" dirty="0"/>
              <a:t>4) Cultura do Simulacro (Imagem)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3898567-6DF0-7F65-759C-C84E341A4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295400"/>
            <a:ext cx="3124200" cy="12192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658ECB6-707D-6A3A-D491-E9D11BCBC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52401"/>
            <a:ext cx="10352313" cy="105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pt-BR" sz="3200" b="1" dirty="0"/>
              <a:t>Os cenários da fragilidade na sociedade brasileira</a:t>
            </a:r>
            <a:endParaRPr lang="pt-BR" altLang="pt-BR" sz="3200" dirty="0">
              <a:solidFill>
                <a:srgbClr val="002060"/>
              </a:solidFill>
            </a:endParaRPr>
          </a:p>
          <a:p>
            <a:pPr algn="ctr" defTabSz="762000"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Sociedade Pós-Industrial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FBB9A8-8A98-345D-B3A5-AAD04B7C3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3200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/>
              <a:t>Eixos da Sociedade Pós-Industrial.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01CB20-BB67-3BB5-7FC7-BAA0E1149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676401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800"/>
              <a:t>Princípio Axial.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CFEBA5-74EC-6EF0-0695-AA8DA780D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7" y="2667001"/>
            <a:ext cx="9788299" cy="283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50000"/>
              </a:spcBef>
            </a:pPr>
            <a:r>
              <a:rPr lang="pt-BR" altLang="pt-BR" sz="2800" dirty="0"/>
              <a:t> a) Esfera Técnico-econômica                   Racionalidade Funcional</a:t>
            </a:r>
            <a:endParaRPr lang="pt-BR" altLang="pt-BR" sz="2800" dirty="0">
              <a:solidFill>
                <a:srgbClr val="A50021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pt-BR" altLang="pt-BR" sz="2800" dirty="0"/>
              <a:t> b) Esfera Governamental                          Legitimidade</a:t>
            </a:r>
            <a:endParaRPr lang="pt-BR" altLang="pt-BR" sz="2800" dirty="0">
              <a:solidFill>
                <a:srgbClr val="A5002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pt-BR" sz="2800" dirty="0"/>
              <a:t> c) Esfera Cultural                                      Hedonismo</a:t>
            </a:r>
            <a:endParaRPr lang="pt-BR" altLang="pt-BR" sz="2800" dirty="0">
              <a:solidFill>
                <a:srgbClr val="A50021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endParaRPr lang="pt-BR" altLang="pt-BR" dirty="0">
              <a:solidFill>
                <a:srgbClr val="A50021"/>
              </a:solidFill>
            </a:endParaRPr>
          </a:p>
        </p:txBody>
      </p:sp>
      <p:sp>
        <p:nvSpPr>
          <p:cNvPr id="22535" name="Line 7">
            <a:extLst>
              <a:ext uri="{FF2B5EF4-FFF2-40B4-BE49-F238E27FC236}">
                <a16:creationId xmlns:a16="http://schemas.microsoft.com/office/drawing/2014/main" id="{065B09C1-058C-5EFD-BDCE-70FEA3F214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9050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B790DBB-7752-707F-BF2D-249CB00B7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5654675"/>
            <a:ext cx="8901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>
                <a:solidFill>
                  <a:srgbClr val="A50021"/>
                </a:solidFill>
              </a:rPr>
              <a:t>CRISE</a:t>
            </a:r>
            <a:r>
              <a:rPr lang="pt-BR" altLang="pt-BR" sz="2800"/>
              <a:t> = Quando o Hedonismo surge como princípio global</a:t>
            </a:r>
            <a:r>
              <a:rPr lang="pt-BR" altLang="pt-BR"/>
              <a:t>.</a:t>
            </a:r>
          </a:p>
        </p:txBody>
      </p:sp>
      <p:sp>
        <p:nvSpPr>
          <p:cNvPr id="22537" name="Line 9">
            <a:extLst>
              <a:ext uri="{FF2B5EF4-FFF2-40B4-BE49-F238E27FC236}">
                <a16:creationId xmlns:a16="http://schemas.microsoft.com/office/drawing/2014/main" id="{F29776D7-8CC5-D183-47CA-5C0A5449D0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7800" y="314166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8" name="Line 10">
            <a:extLst>
              <a:ext uri="{FF2B5EF4-FFF2-40B4-BE49-F238E27FC236}">
                <a16:creationId xmlns:a16="http://schemas.microsoft.com/office/drawing/2014/main" id="{6A41DAE5-C7B4-FD87-945E-3EBA21BA0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638" y="4437063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39" name="Line 11">
            <a:extLst>
              <a:ext uri="{FF2B5EF4-FFF2-40B4-BE49-F238E27FC236}">
                <a16:creationId xmlns:a16="http://schemas.microsoft.com/office/drawing/2014/main" id="{E6DAEB18-3A9F-8D4B-1737-625E933419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5157788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  <p:bldP spid="4" grpId="0" build="p" autoUpdateAnimBg="0" advAuto="0"/>
      <p:bldP spid="5" grpId="0" build="p" autoUpdateAnimBg="0" advAuto="0"/>
      <p:bldP spid="6" grpId="0" build="p" autoUpdateAnimBg="0" advAuto="0"/>
      <p:bldP spid="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182604AD-07E2-2D8D-DE42-BB117E269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905000"/>
            <a:ext cx="7467600" cy="42672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04DA4EF8-0E20-D0F6-B88B-E1E1D1511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871" y="195942"/>
            <a:ext cx="10221685" cy="11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 eaLnBrk="0" hangingPunct="0">
              <a:defRPr/>
            </a:pPr>
            <a:r>
              <a:rPr lang="pt-BR" sz="3200" b="1" dirty="0"/>
              <a:t>Os cenários da fragilidade na sociedade brasileira</a:t>
            </a:r>
            <a:endParaRPr lang="pt-BR" altLang="pt-BR" sz="3200" dirty="0">
              <a:solidFill>
                <a:srgbClr val="002060"/>
              </a:solidFill>
            </a:endParaRPr>
          </a:p>
          <a:p>
            <a:pPr algn="ctr" defTabSz="762000" eaLnBrk="0" hangingPunct="0"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Sociedade do Consumo</a:t>
            </a:r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8EF528E0-4330-DDE6-D481-F404D3E20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752600"/>
            <a:ext cx="73914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pt-BR" altLang="pt-BR" sz="2800" dirty="0"/>
              <a:t>Consumo é um modo ativo de relação (não somente dos objetos, mas da coletividade e do mundo), um modo de atividade sistemática e de resposta global sobre a qual se funda todo o nosso sistema cultural (Baudrillard)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build="p" autoUpdateAnimBg="0" advAuto="0"/>
      <p:bldP spid="89094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 dirty="0">
                <a:solidFill>
                  <a:schemeClr val="bg2">
                    <a:lumMod val="25000"/>
                  </a:schemeClr>
                </a:solidFill>
              </a:rPr>
              <a:t>Os cenários da fragilidade na sociedade brasileira</a:t>
            </a: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8483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1441259B-689A-3024-FD6A-BAD19332B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buClr>
                <a:srgbClr val="F9C97B"/>
              </a:buClr>
            </a:pPr>
            <a:r>
              <a:rPr lang="en-US" sz="2400" dirty="0"/>
              <a:t>O </a:t>
            </a:r>
            <a:r>
              <a:rPr lang="en-US" sz="2400" dirty="0" err="1"/>
              <a:t>centenário</a:t>
            </a:r>
            <a:r>
              <a:rPr lang="en-US" sz="2400" dirty="0"/>
              <a:t> da </a:t>
            </a:r>
            <a:r>
              <a:rPr lang="en-US" sz="2400" dirty="0" err="1"/>
              <a:t>Semana</a:t>
            </a:r>
            <a:r>
              <a:rPr lang="en-US" sz="2400" dirty="0"/>
              <a:t> de </a:t>
            </a:r>
            <a:r>
              <a:rPr lang="en-US" sz="2400" dirty="0" err="1"/>
              <a:t>Arte</a:t>
            </a:r>
            <a:r>
              <a:rPr lang="en-US" sz="2400" dirty="0"/>
              <a:t> Moderna, </a:t>
            </a:r>
            <a:r>
              <a:rPr lang="en-US" sz="2400" dirty="0" err="1"/>
              <a:t>evento</a:t>
            </a:r>
            <a:r>
              <a:rPr lang="en-US" sz="2400" dirty="0"/>
              <a:t> </a:t>
            </a:r>
            <a:r>
              <a:rPr lang="en-US" sz="2400" dirty="0" err="1"/>
              <a:t>emblemátio</a:t>
            </a:r>
            <a:r>
              <a:rPr lang="en-US" sz="2400" dirty="0"/>
              <a:t> a </a:t>
            </a:r>
            <a:r>
              <a:rPr lang="en-US" sz="2400" dirty="0" err="1"/>
              <a:t>partir</a:t>
            </a:r>
            <a:r>
              <a:rPr lang="en-US" sz="2400" dirty="0"/>
              <a:t> do qual </a:t>
            </a:r>
            <a:r>
              <a:rPr lang="en-US" sz="2400" dirty="0" err="1"/>
              <a:t>foram</a:t>
            </a:r>
            <a:r>
              <a:rPr lang="en-US" sz="2400" dirty="0"/>
              <a:t> </a:t>
            </a:r>
            <a:r>
              <a:rPr lang="en-US" sz="2400" dirty="0" err="1"/>
              <a:t>elaboradas</a:t>
            </a:r>
            <a:r>
              <a:rPr lang="en-US" sz="2400" dirty="0"/>
              <a:t> as </a:t>
            </a:r>
            <a:r>
              <a:rPr lang="en-US" sz="2400" dirty="0" err="1"/>
              <a:t>principais</a:t>
            </a:r>
            <a:r>
              <a:rPr lang="en-US" sz="2400" dirty="0"/>
              <a:t> </a:t>
            </a:r>
            <a:r>
              <a:rPr lang="en-US" sz="2400" dirty="0" err="1"/>
              <a:t>leituras</a:t>
            </a:r>
            <a:r>
              <a:rPr lang="en-US" sz="2400" dirty="0"/>
              <a:t> do “que </a:t>
            </a:r>
            <a:r>
              <a:rPr lang="en-US" sz="2400" dirty="0" err="1"/>
              <a:t>faz</a:t>
            </a:r>
            <a:r>
              <a:rPr lang="en-US" sz="2400" dirty="0"/>
              <a:t> o brasil, Brasil” no ultimo </a:t>
            </a:r>
            <a:r>
              <a:rPr lang="en-US" sz="2400" dirty="0" err="1"/>
              <a:t>século</a:t>
            </a:r>
            <a:r>
              <a:rPr lang="en-US" sz="2400" dirty="0"/>
              <a:t>.</a:t>
            </a:r>
          </a:p>
        </p:txBody>
      </p:sp>
      <p:pic>
        <p:nvPicPr>
          <p:cNvPr id="4098" name="Picture 2" descr="cartaz semana de 22">
            <a:extLst>
              <a:ext uri="{FF2B5EF4-FFF2-40B4-BE49-F238E27FC236}">
                <a16:creationId xmlns:a16="http://schemas.microsoft.com/office/drawing/2014/main" id="{100E6486-47E3-CFDC-BD90-CC190E2F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5847" y="876947"/>
            <a:ext cx="6953577" cy="51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37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>
            <a:extLst>
              <a:ext uri="{FF2B5EF4-FFF2-40B4-BE49-F238E27FC236}">
                <a16:creationId xmlns:a16="http://schemas.microsoft.com/office/drawing/2014/main" id="{16A185D8-00CB-7371-E6E4-FC48EDAD6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343400"/>
            <a:ext cx="2667000" cy="2057400"/>
          </a:xfrm>
          <a:prstGeom prst="hexagon">
            <a:avLst>
              <a:gd name="adj" fmla="val 32401"/>
              <a:gd name="vf" fmla="val 115470"/>
            </a:avLst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4579" name="AutoShape 5">
            <a:extLst>
              <a:ext uri="{FF2B5EF4-FFF2-40B4-BE49-F238E27FC236}">
                <a16:creationId xmlns:a16="http://schemas.microsoft.com/office/drawing/2014/main" id="{178BF458-A1E4-12EA-D8F7-C607D596D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67200"/>
            <a:ext cx="2667000" cy="2057400"/>
          </a:xfrm>
          <a:prstGeom prst="hexagon">
            <a:avLst>
              <a:gd name="adj" fmla="val 32401"/>
              <a:gd name="vf" fmla="val 115470"/>
            </a:avLst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0118" name="Rectangle 6">
            <a:extLst>
              <a:ext uri="{FF2B5EF4-FFF2-40B4-BE49-F238E27FC236}">
                <a16:creationId xmlns:a16="http://schemas.microsoft.com/office/drawing/2014/main" id="{C11E1782-06FB-C0B2-BFE7-8469915AC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130" y="451757"/>
            <a:ext cx="10156370" cy="117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800" b="1" dirty="0"/>
              <a:t>Os cenários da fragilidade na sociedade brasileira</a:t>
            </a:r>
            <a:endParaRPr lang="pt-BR" altLang="pt-BR" sz="2800" dirty="0">
              <a:solidFill>
                <a:srgbClr val="002060"/>
              </a:solidFill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Leis da Sociedade de Consumo</a:t>
            </a:r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id="{F46DF405-3A44-6C81-6111-D7FFE288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752600"/>
            <a:ext cx="1981200" cy="9906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4582" name="Rectangle 8">
            <a:extLst>
              <a:ext uri="{FF2B5EF4-FFF2-40B4-BE49-F238E27FC236}">
                <a16:creationId xmlns:a16="http://schemas.microsoft.com/office/drawing/2014/main" id="{59B73BCD-5DD2-D65B-00F5-1D9FAB98E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752600"/>
            <a:ext cx="1981200" cy="9906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0121" name="Rectangle 9">
            <a:extLst>
              <a:ext uri="{FF2B5EF4-FFF2-40B4-BE49-F238E27FC236}">
                <a16:creationId xmlns:a16="http://schemas.microsoft.com/office/drawing/2014/main" id="{A1F93F13-C837-409C-341B-3F80C88C0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028826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800"/>
              <a:t>Escolher</a:t>
            </a:r>
          </a:p>
        </p:txBody>
      </p:sp>
      <p:sp>
        <p:nvSpPr>
          <p:cNvPr id="90122" name="Rectangle 10">
            <a:extLst>
              <a:ext uri="{FF2B5EF4-FFF2-40B4-BE49-F238E27FC236}">
                <a16:creationId xmlns:a16="http://schemas.microsoft.com/office/drawing/2014/main" id="{1F4F7CB9-2ACB-A8D9-1886-C7B46E6DF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035176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800"/>
              <a:t>Comprar</a:t>
            </a:r>
          </a:p>
        </p:txBody>
      </p:sp>
      <p:sp>
        <p:nvSpPr>
          <p:cNvPr id="90123" name="Rectangle 11">
            <a:extLst>
              <a:ext uri="{FF2B5EF4-FFF2-40B4-BE49-F238E27FC236}">
                <a16:creationId xmlns:a16="http://schemas.microsoft.com/office/drawing/2014/main" id="{7420485F-8E38-5C06-8C98-7818E5581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648201"/>
            <a:ext cx="2743200" cy="120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400">
                <a:solidFill>
                  <a:srgbClr val="A50021"/>
                </a:solidFill>
              </a:rPr>
              <a:t>Você não pode deixar de não escolher</a:t>
            </a:r>
          </a:p>
        </p:txBody>
      </p:sp>
      <p:sp>
        <p:nvSpPr>
          <p:cNvPr id="90124" name="Rectangle 12">
            <a:extLst>
              <a:ext uri="{FF2B5EF4-FFF2-40B4-BE49-F238E27FC236}">
                <a16:creationId xmlns:a16="http://schemas.microsoft.com/office/drawing/2014/main" id="{B1C03DD9-F9AD-C63D-1BD4-01DFF513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800601"/>
            <a:ext cx="2971800" cy="10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400">
                <a:solidFill>
                  <a:srgbClr val="A50021"/>
                </a:solidFill>
              </a:rPr>
              <a:t>Compre hoje,</a:t>
            </a:r>
          </a:p>
          <a:p>
            <a:pPr algn="ctr">
              <a:spcBef>
                <a:spcPct val="50000"/>
              </a:spcBef>
            </a:pPr>
            <a:r>
              <a:rPr lang="pt-BR" altLang="pt-BR" sz="2400">
                <a:solidFill>
                  <a:srgbClr val="A50021"/>
                </a:solidFill>
              </a:rPr>
              <a:t> pague amanhã</a:t>
            </a:r>
          </a:p>
        </p:txBody>
      </p:sp>
      <p:sp>
        <p:nvSpPr>
          <p:cNvPr id="24587" name="Line 13">
            <a:extLst>
              <a:ext uri="{FF2B5EF4-FFF2-40B4-BE49-F238E27FC236}">
                <a16:creationId xmlns:a16="http://schemas.microsoft.com/office/drawing/2014/main" id="{5808F707-3FEB-E44A-0AB3-502A788C3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971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588" name="Line 14">
            <a:extLst>
              <a:ext uri="{FF2B5EF4-FFF2-40B4-BE49-F238E27FC236}">
                <a16:creationId xmlns:a16="http://schemas.microsoft.com/office/drawing/2014/main" id="{840294EF-8EF9-6D89-CD76-7BD62A3B8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0480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build="p" autoUpdateAnimBg="0" advAuto="0"/>
      <p:bldP spid="90121" grpId="0" build="p" autoUpdateAnimBg="0" advAuto="0"/>
      <p:bldP spid="90122" grpId="0" build="p" autoUpdateAnimBg="0" advAuto="0"/>
      <p:bldP spid="90123" grpId="0" autoUpdateAnimBg="0"/>
      <p:bldP spid="9012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CEB30663-CECC-FF73-186B-1020D55C9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905000"/>
            <a:ext cx="7467600" cy="4267200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D6C95CED-512C-BF7B-5D56-18F1A24FC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829" y="195943"/>
            <a:ext cx="10091057" cy="87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 eaLnBrk="0" hangingPunct="0">
              <a:defRPr/>
            </a:pPr>
            <a:r>
              <a:rPr lang="pt-BR" sz="2800" b="1" dirty="0"/>
              <a:t>Os cenários da fragilidade na sociedade brasileira</a:t>
            </a:r>
            <a:endParaRPr lang="pt-BR" altLang="pt-BR" sz="2800" dirty="0">
              <a:solidFill>
                <a:srgbClr val="002060"/>
              </a:solidFill>
            </a:endParaRPr>
          </a:p>
          <a:p>
            <a:pPr algn="ctr" defTabSz="762000" eaLnBrk="0" hangingPunct="0"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Sociedade do Espetáculo</a:t>
            </a:r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687EAE1E-E837-690C-9807-D5E49BF8F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752601"/>
            <a:ext cx="7391400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pt-BR" altLang="pt-BR" sz="2800" dirty="0"/>
              <a:t>Espetáculo não é um conjunto </a:t>
            </a:r>
          </a:p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pt-BR" altLang="pt-BR" sz="2800" dirty="0"/>
              <a:t>de imagens, mas uma relação</a:t>
            </a:r>
          </a:p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pt-BR" altLang="pt-BR" sz="2800" dirty="0"/>
              <a:t>social entre pessoas, medida</a:t>
            </a:r>
          </a:p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pt-BR" altLang="pt-BR" sz="2800" dirty="0"/>
              <a:t>por imagem (</a:t>
            </a:r>
            <a:r>
              <a:rPr lang="pt-BR" altLang="pt-BR" sz="2800" dirty="0" err="1"/>
              <a:t>Débord</a:t>
            </a:r>
            <a:r>
              <a:rPr lang="pt-BR" altLang="pt-BR" sz="28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build="p" autoUpdateAnimBg="0" advAuto="0"/>
      <p:bldP spid="91142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>
            <a:extLst>
              <a:ext uri="{FF2B5EF4-FFF2-40B4-BE49-F238E27FC236}">
                <a16:creationId xmlns:a16="http://schemas.microsoft.com/office/drawing/2014/main" id="{C2AD24B8-B749-A354-DB45-614A12DD1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343400"/>
            <a:ext cx="2667000" cy="2057400"/>
          </a:xfrm>
          <a:prstGeom prst="hexagon">
            <a:avLst>
              <a:gd name="adj" fmla="val 32401"/>
              <a:gd name="vf" fmla="val 115470"/>
            </a:avLst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27" name="AutoShape 5">
            <a:extLst>
              <a:ext uri="{FF2B5EF4-FFF2-40B4-BE49-F238E27FC236}">
                <a16:creationId xmlns:a16="http://schemas.microsoft.com/office/drawing/2014/main" id="{7DDC6777-0845-A243-B55B-51C707964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67200"/>
            <a:ext cx="2667000" cy="2057400"/>
          </a:xfrm>
          <a:prstGeom prst="hexagon">
            <a:avLst>
              <a:gd name="adj" fmla="val 32401"/>
              <a:gd name="vf" fmla="val 115470"/>
            </a:avLst>
          </a:prstGeom>
          <a:solidFill>
            <a:srgbClr val="EAEAEA"/>
          </a:solidFill>
          <a:ln>
            <a:noFill/>
          </a:ln>
          <a:effectLst>
            <a:outerShdw dist="107763" dir="2700000" algn="ctr" rotWithShape="0">
              <a:schemeClr val="folHlink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7EB7D559-A18C-1004-E581-EEF60CCA6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16260"/>
            <a:ext cx="10074729" cy="117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2800" b="1" dirty="0"/>
              <a:t>Os cenários da fragilidade na sociedade brasileira</a:t>
            </a:r>
            <a:endParaRPr lang="pt-BR" altLang="pt-BR" sz="2800" dirty="0">
              <a:solidFill>
                <a:srgbClr val="002060"/>
              </a:solidFill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Leis da Sociedade do Espetáculo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C25CC909-16D1-9329-910D-324184D9B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752600"/>
            <a:ext cx="1981200" cy="9906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6630" name="Rectangle 8">
            <a:extLst>
              <a:ext uri="{FF2B5EF4-FFF2-40B4-BE49-F238E27FC236}">
                <a16:creationId xmlns:a16="http://schemas.microsoft.com/office/drawing/2014/main" id="{CCEDBD65-6FFC-7359-1388-C894C6A9E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752600"/>
            <a:ext cx="1981200" cy="9906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2169" name="Rectangle 9">
            <a:extLst>
              <a:ext uri="{FF2B5EF4-FFF2-40B4-BE49-F238E27FC236}">
                <a16:creationId xmlns:a16="http://schemas.microsoft.com/office/drawing/2014/main" id="{BF6EF6ED-E820-7F4D-94A6-780073090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9" y="2060576"/>
            <a:ext cx="2592387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400" b="1"/>
              <a:t>Superficialidade</a:t>
            </a:r>
          </a:p>
        </p:txBody>
      </p:sp>
      <p:sp>
        <p:nvSpPr>
          <p:cNvPr id="92170" name="Rectangle 10">
            <a:extLst>
              <a:ext uri="{FF2B5EF4-FFF2-40B4-BE49-F238E27FC236}">
                <a16:creationId xmlns:a16="http://schemas.microsoft.com/office/drawing/2014/main" id="{9BC317E2-5EC1-C8AB-6A8A-AAE6391B7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035176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800"/>
              <a:t>Passageiro</a:t>
            </a:r>
          </a:p>
        </p:txBody>
      </p:sp>
      <p:sp>
        <p:nvSpPr>
          <p:cNvPr id="92171" name="Rectangle 11">
            <a:extLst>
              <a:ext uri="{FF2B5EF4-FFF2-40B4-BE49-F238E27FC236}">
                <a16:creationId xmlns:a16="http://schemas.microsoft.com/office/drawing/2014/main" id="{D6EB8A85-78F8-B71B-E95C-109B9AED1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5084764"/>
            <a:ext cx="27432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400">
                <a:solidFill>
                  <a:srgbClr val="A50021"/>
                </a:solidFill>
              </a:rPr>
              <a:t>“Glamourização”</a:t>
            </a:r>
          </a:p>
        </p:txBody>
      </p:sp>
      <p:sp>
        <p:nvSpPr>
          <p:cNvPr id="92172" name="Rectangle 12">
            <a:extLst>
              <a:ext uri="{FF2B5EF4-FFF2-40B4-BE49-F238E27FC236}">
                <a16:creationId xmlns:a16="http://schemas.microsoft.com/office/drawing/2014/main" id="{A4490C47-6F04-910E-754B-3FDBCB430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5013326"/>
            <a:ext cx="2971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400">
                <a:solidFill>
                  <a:srgbClr val="A50021"/>
                </a:solidFill>
              </a:rPr>
              <a:t>Efêmero</a:t>
            </a:r>
          </a:p>
        </p:txBody>
      </p:sp>
      <p:sp>
        <p:nvSpPr>
          <p:cNvPr id="26635" name="Line 13">
            <a:extLst>
              <a:ext uri="{FF2B5EF4-FFF2-40B4-BE49-F238E27FC236}">
                <a16:creationId xmlns:a16="http://schemas.microsoft.com/office/drawing/2014/main" id="{9BF603C4-37C6-8B60-4380-C653C11564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971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636" name="Line 14">
            <a:extLst>
              <a:ext uri="{FF2B5EF4-FFF2-40B4-BE49-F238E27FC236}">
                <a16:creationId xmlns:a16="http://schemas.microsoft.com/office/drawing/2014/main" id="{3F280344-AC81-5543-3B38-CA1738611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0480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 build="p" autoUpdateAnimBg="0" advAuto="0"/>
      <p:bldP spid="92169" grpId="0" build="p" autoUpdateAnimBg="0" advAuto="0"/>
      <p:bldP spid="92170" grpId="0" build="p" autoUpdateAnimBg="0" advAuto="0"/>
      <p:bldP spid="92171" grpId="0" autoUpdateAnimBg="0"/>
      <p:bldP spid="9217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54C472BC-2A94-6612-F8EE-B5B4A0426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534885"/>
            <a:ext cx="8229600" cy="742272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2E10AE83-3E10-40EC-DBB5-C2E62927A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599" y="179614"/>
            <a:ext cx="9922329" cy="127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 eaLnBrk="0" hangingPunct="0">
              <a:defRPr/>
            </a:pPr>
            <a:r>
              <a:rPr lang="pt-BR" sz="2800" b="1" dirty="0"/>
              <a:t>Os cenários da fragilidade na sociedade brasileira</a:t>
            </a:r>
            <a:endParaRPr lang="pt-BR" altLang="pt-BR" sz="2800" dirty="0">
              <a:solidFill>
                <a:srgbClr val="002060"/>
              </a:solidFill>
            </a:endParaRPr>
          </a:p>
          <a:p>
            <a:pPr algn="ctr" defTabSz="762000" eaLnBrk="0" hangingPunct="0"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Fenômenos Contemporâneos</a:t>
            </a: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C0FA3C6B-3DBA-4D74-3A4B-5E1980FAB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529443"/>
            <a:ext cx="845820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800" dirty="0"/>
              <a:t>Fenômenos que </a:t>
            </a:r>
            <a:r>
              <a:rPr lang="pt-BR" altLang="pt-BR" sz="2800" dirty="0">
                <a:solidFill>
                  <a:srgbClr val="FF0033"/>
                </a:solidFill>
              </a:rPr>
              <a:t>apontam</a:t>
            </a:r>
            <a:r>
              <a:rPr lang="pt-BR" altLang="pt-BR" sz="2800" dirty="0"/>
              <a:t> para uma Nova Sensibilidade </a:t>
            </a:r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D882A6E4-A8E8-0DB8-766E-1A2AA255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209800"/>
            <a:ext cx="80772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altLang="pt-BR" sz="3200"/>
              <a:t>      a) </a:t>
            </a:r>
            <a:r>
              <a:rPr lang="pt-BR" altLang="pt-BR" sz="2800"/>
              <a:t>Sociedade centrada no Eu.</a:t>
            </a:r>
            <a:endParaRPr lang="pt-BR" altLang="pt-BR" sz="3200">
              <a:solidFill>
                <a:srgbClr val="A50021"/>
              </a:solidFill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r>
              <a:rPr lang="pt-BR" altLang="pt-BR" sz="3200"/>
              <a:t>      b) </a:t>
            </a:r>
            <a:r>
              <a:rPr lang="pt-BR" altLang="pt-BR" sz="2800"/>
              <a:t>Pura Indiferença.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pt-BR" altLang="pt-BR" sz="3200"/>
              <a:t>      c) </a:t>
            </a:r>
            <a:r>
              <a:rPr lang="pt-BR" altLang="pt-BR" sz="2800"/>
              <a:t>Sedução.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pt-BR" altLang="pt-BR" sz="2800"/>
              <a:t>       d) Fenômenos Extremos.</a:t>
            </a:r>
          </a:p>
        </p:txBody>
      </p:sp>
      <p:sp>
        <p:nvSpPr>
          <p:cNvPr id="27654" name="Rectangle 8">
            <a:extLst>
              <a:ext uri="{FF2B5EF4-FFF2-40B4-BE49-F238E27FC236}">
                <a16:creationId xmlns:a16="http://schemas.microsoft.com/office/drawing/2014/main" id="{71988CDD-3408-C9F2-FF63-2F2E38BB6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14800"/>
            <a:ext cx="8229600" cy="6096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2649" name="Rectangle 9">
            <a:extLst>
              <a:ext uri="{FF2B5EF4-FFF2-40B4-BE49-F238E27FC236}">
                <a16:creationId xmlns:a16="http://schemas.microsoft.com/office/drawing/2014/main" id="{BFC1EE41-39E7-C948-6D96-F7B2E2E1C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191001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2800"/>
              <a:t>Fenômenos que </a:t>
            </a:r>
            <a:r>
              <a:rPr lang="pt-BR" altLang="pt-BR" sz="2800">
                <a:solidFill>
                  <a:srgbClr val="FF0033"/>
                </a:solidFill>
              </a:rPr>
              <a:t>estruturam</a:t>
            </a:r>
            <a:r>
              <a:rPr lang="pt-BR" altLang="pt-BR" sz="2800"/>
              <a:t> uma Nova Sensibilidade </a:t>
            </a:r>
          </a:p>
        </p:txBody>
      </p:sp>
      <p:sp>
        <p:nvSpPr>
          <p:cNvPr id="112650" name="Rectangle 10">
            <a:extLst>
              <a:ext uri="{FF2B5EF4-FFF2-40B4-BE49-F238E27FC236}">
                <a16:creationId xmlns:a16="http://schemas.microsoft.com/office/drawing/2014/main" id="{563FD6A3-0CE7-7796-EE21-1CD37D463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953001"/>
            <a:ext cx="8077200" cy="10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t-BR" altLang="pt-BR" sz="3200"/>
              <a:t>      a) </a:t>
            </a:r>
            <a:r>
              <a:rPr lang="pt-BR" altLang="pt-BR" sz="2800"/>
              <a:t>Moda.</a:t>
            </a:r>
            <a:endParaRPr lang="pt-BR" altLang="pt-BR" sz="3200">
              <a:solidFill>
                <a:srgbClr val="A5002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3200"/>
              <a:t>      b) </a:t>
            </a:r>
            <a:r>
              <a:rPr lang="pt-BR" altLang="pt-BR" sz="2800"/>
              <a:t>Cultura de Massa.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" fill="hold"/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112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1126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2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112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112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" fill="hold"/>
                                        <p:tgtEl>
                                          <p:spTgt spid="112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112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4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" fill="hold"/>
                                        <p:tgtEl>
                                          <p:spTgt spid="11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" fill="hold"/>
                                        <p:tgtEl>
                                          <p:spTgt spid="112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925"/>
                            </p:stCondLst>
                            <p:childTnLst>
                              <p:par>
                                <p:cTn id="4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" fill="hold"/>
                                        <p:tgtEl>
                                          <p:spTgt spid="112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" fill="hold"/>
                                        <p:tgtEl>
                                          <p:spTgt spid="112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build="p" autoUpdateAnimBg="0" advAuto="0"/>
      <p:bldP spid="112646" grpId="0" build="p" autoUpdateAnimBg="0" advAuto="0"/>
      <p:bldP spid="112647" grpId="0" build="p" autoUpdateAnimBg="0" advAuto="0"/>
      <p:bldP spid="112649" grpId="0" build="p" autoUpdateAnimBg="0" advAuto="0"/>
      <p:bldP spid="112650" grpId="0" build="p" autoUpdateAnimBg="0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77690274-97BB-FF86-7D62-D5DCEE792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528" y="81644"/>
            <a:ext cx="10107385" cy="1159327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 dirty="0"/>
              <a:t>Os cenários da fragilidade na sociedade brasileira</a:t>
            </a:r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54B79DDA-4FE2-CD80-2BCD-0AE0ACAED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814" y="1698170"/>
            <a:ext cx="7173686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4400" b="1" dirty="0"/>
              <a:t>Sociedade dominada pelo Eu</a:t>
            </a:r>
          </a:p>
        </p:txBody>
      </p:sp>
      <p:sp>
        <p:nvSpPr>
          <p:cNvPr id="113671" name="Rectangle 7">
            <a:extLst>
              <a:ext uri="{FF2B5EF4-FFF2-40B4-BE49-F238E27FC236}">
                <a16:creationId xmlns:a16="http://schemas.microsoft.com/office/drawing/2014/main" id="{8609ABC6-F66E-313E-D502-45AE1B43D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90800"/>
            <a:ext cx="80772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altLang="pt-BR" sz="3200"/>
              <a:t>      a) </a:t>
            </a:r>
            <a:r>
              <a:rPr lang="pt-BR" altLang="pt-BR" sz="2800"/>
              <a:t>Declínio do Sentido Histórico</a:t>
            </a:r>
            <a:endParaRPr lang="pt-BR" altLang="pt-BR" sz="3200">
              <a:solidFill>
                <a:srgbClr val="A50021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altLang="pt-BR" sz="3200"/>
              <a:t>      b) </a:t>
            </a:r>
            <a:r>
              <a:rPr lang="pt-BR" altLang="pt-BR" sz="2800"/>
              <a:t>Homem Psicológico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altLang="pt-BR" sz="3200"/>
              <a:t>      c) </a:t>
            </a:r>
            <a:r>
              <a:rPr lang="pt-BR" altLang="pt-BR" sz="2800"/>
              <a:t>Mito da Saúde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altLang="pt-BR" sz="2800"/>
              <a:t>       d) Invencível desejo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3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6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6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build="p" autoUpdateAnimBg="0" advAuto="0"/>
      <p:bldP spid="113671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1A5468DA-FC08-35F6-DEC6-C822824FA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99" y="609600"/>
            <a:ext cx="9900558" cy="6858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b="1" dirty="0"/>
              <a:t>Os cenários da fragilidade na sociedade brasileira</a:t>
            </a:r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1CCAF84D-3D66-FE08-B43B-D6333A652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29" y="1665514"/>
            <a:ext cx="3347357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4400" b="1" dirty="0"/>
              <a:t>Sedução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71CA7560-CFA6-AC82-F5FA-756855B36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438401"/>
            <a:ext cx="8839200" cy="386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3200" dirty="0"/>
              <a:t>   a) </a:t>
            </a:r>
            <a:r>
              <a:rPr lang="pt-BR" altLang="pt-BR" sz="2800" dirty="0"/>
              <a:t>Processo de Sedução: </a:t>
            </a:r>
            <a:r>
              <a:rPr lang="pt-BR" altLang="pt-BR" sz="2800" dirty="0" err="1"/>
              <a:t>Supermultiplicação</a:t>
            </a:r>
            <a:r>
              <a:rPr lang="pt-BR" altLang="pt-BR" sz="2800" dirty="0"/>
              <a:t> das escolhas;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800" dirty="0"/>
              <a:t>                                            Personalização;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800" dirty="0"/>
              <a:t>                                            Privilegiar a diversificação.</a:t>
            </a:r>
            <a:endParaRPr lang="pt-BR" altLang="pt-BR" sz="3200" dirty="0">
              <a:solidFill>
                <a:srgbClr val="A50021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3200" dirty="0"/>
              <a:t>   b) </a:t>
            </a:r>
            <a:r>
              <a:rPr lang="pt-BR" altLang="pt-BR" sz="2800" dirty="0"/>
              <a:t>Diminuição das relações de autoridade e dirigistas.</a:t>
            </a: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pt-BR" altLang="pt-BR" sz="3200" dirty="0"/>
              <a:t>   c) </a:t>
            </a:r>
            <a:r>
              <a:rPr lang="pt-BR" altLang="pt-BR" sz="2800" dirty="0"/>
              <a:t>Aumento das escolhas privadas.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800" dirty="0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build="p" autoUpdateAnimBg="0" advAuto="0"/>
      <p:bldP spid="93191" grpId="0" build="p" autoUpdateAnimBg="0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FE8C6FE7-657B-5433-CF19-D2F84DC19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838200"/>
            <a:ext cx="10325100" cy="685800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dirty="0"/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0BC723EE-3486-87D4-67A1-3FCDEAA47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838200"/>
            <a:ext cx="10325100" cy="160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3200" b="1" dirty="0"/>
              <a:t>Os cenários da fragilidade na sociedade brasileira</a:t>
            </a:r>
          </a:p>
          <a:p>
            <a:pPr algn="ctr">
              <a:spcBef>
                <a:spcPct val="50000"/>
              </a:spcBef>
            </a:pPr>
            <a:r>
              <a:rPr lang="pt-BR" altLang="pt-BR" sz="4400" b="1" dirty="0"/>
              <a:t>Sedução das Coisas</a:t>
            </a: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AD924F90-A7B3-E0B1-EED8-B070FC465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09800"/>
            <a:ext cx="84582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pt-BR" altLang="pt-BR" sz="3200" dirty="0"/>
              <a:t>   a)</a:t>
            </a:r>
            <a:r>
              <a:rPr lang="pt-BR" altLang="pt-BR" sz="2800" dirty="0"/>
              <a:t> O Objeto como Ele vos agrada.</a:t>
            </a: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pt-BR" altLang="pt-BR" sz="3200" dirty="0"/>
              <a:t>   b) </a:t>
            </a:r>
            <a:r>
              <a:rPr lang="pt-BR" altLang="pt-BR" sz="2800" dirty="0"/>
              <a:t>Um charme chamado Design.</a:t>
            </a:r>
          </a:p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pt-BR" altLang="pt-BR" sz="2800" dirty="0"/>
              <a:t>    c) O Poder do Novo.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build="p" autoUpdateAnimBg="0" rev="1" advAuto="0"/>
      <p:bldP spid="9421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D264AA7A-50F5-549B-7E58-010120E46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74688"/>
            <a:ext cx="8077200" cy="849312"/>
          </a:xfrm>
          <a:prstGeom prst="rect">
            <a:avLst/>
          </a:prstGeom>
          <a:solidFill>
            <a:srgbClr val="66FF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537CA4A1-ADAD-C373-4230-06B9C50D5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8" y="363538"/>
            <a:ext cx="10254335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b="1" dirty="0"/>
              <a:t>Os cenários da fragilidade na sociedade brasileira</a:t>
            </a:r>
            <a:r>
              <a:rPr lang="pt-BR" altLang="pt-BR" sz="4400" dirty="0"/>
              <a:t>  </a:t>
            </a:r>
            <a:r>
              <a:rPr lang="pt-BR" altLang="pt-BR" b="1" dirty="0"/>
              <a:t>Eixos estruturantes da  Hipermodernidade</a:t>
            </a:r>
          </a:p>
        </p:txBody>
      </p:sp>
      <p:sp>
        <p:nvSpPr>
          <p:cNvPr id="40964" name="AutoShape 6">
            <a:extLst>
              <a:ext uri="{FF2B5EF4-FFF2-40B4-BE49-F238E27FC236}">
                <a16:creationId xmlns:a16="http://schemas.microsoft.com/office/drawing/2014/main" id="{FFF42E72-DA50-E508-9662-776C1B97E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3663950"/>
            <a:ext cx="2425700" cy="1358900"/>
          </a:xfrm>
          <a:prstGeom prst="octagon">
            <a:avLst>
              <a:gd name="adj" fmla="val 29282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id="{9A7F0486-17F3-EEB6-60C0-A05823FEA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3789363"/>
            <a:ext cx="22860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/>
              <a:t>Afirmação do </a:t>
            </a:r>
          </a:p>
          <a:p>
            <a:pPr>
              <a:spcBef>
                <a:spcPct val="50000"/>
              </a:spcBef>
            </a:pPr>
            <a:r>
              <a:rPr lang="pt-BR" altLang="pt-BR" sz="2800"/>
              <a:t>indivíduo</a:t>
            </a:r>
          </a:p>
        </p:txBody>
      </p:sp>
      <p:sp>
        <p:nvSpPr>
          <p:cNvPr id="40966" name="AutoShape 8">
            <a:extLst>
              <a:ext uri="{FF2B5EF4-FFF2-40B4-BE49-F238E27FC236}">
                <a16:creationId xmlns:a16="http://schemas.microsoft.com/office/drawing/2014/main" id="{2DC96D9B-B7A2-B3A0-E91A-869C050B3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3150" y="3663950"/>
            <a:ext cx="2425700" cy="1358900"/>
          </a:xfrm>
          <a:prstGeom prst="octagon">
            <a:avLst>
              <a:gd name="adj" fmla="val 29282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2713" name="Rectangle 9">
            <a:extLst>
              <a:ext uri="{FF2B5EF4-FFF2-40B4-BE49-F238E27FC236}">
                <a16:creationId xmlns:a16="http://schemas.microsoft.com/office/drawing/2014/main" id="{CA6FD078-86BF-DA7A-5A5E-64034F3E7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3860800"/>
            <a:ext cx="2286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/>
              <a:t>Valorização do mercado</a:t>
            </a:r>
          </a:p>
        </p:txBody>
      </p:sp>
      <p:sp>
        <p:nvSpPr>
          <p:cNvPr id="40968" name="AutoShape 10">
            <a:extLst>
              <a:ext uri="{FF2B5EF4-FFF2-40B4-BE49-F238E27FC236}">
                <a16:creationId xmlns:a16="http://schemas.microsoft.com/office/drawing/2014/main" id="{50649D24-36E0-EBC1-C97B-CC809D892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0" y="3663950"/>
            <a:ext cx="2425700" cy="1358900"/>
          </a:xfrm>
          <a:prstGeom prst="octagon">
            <a:avLst>
              <a:gd name="adj" fmla="val 29282"/>
            </a:avLst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2715" name="Rectangle 11">
            <a:extLst>
              <a:ext uri="{FF2B5EF4-FFF2-40B4-BE49-F238E27FC236}">
                <a16:creationId xmlns:a16="http://schemas.microsoft.com/office/drawing/2014/main" id="{658260B1-FB39-E474-3EBC-E89DCD79E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789363"/>
            <a:ext cx="22860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800"/>
              <a:t>A eficácia </a:t>
            </a:r>
          </a:p>
          <a:p>
            <a:pPr>
              <a:spcBef>
                <a:spcPct val="50000"/>
              </a:spcBef>
            </a:pPr>
            <a:r>
              <a:rPr lang="pt-BR" altLang="pt-BR" sz="2800"/>
              <a:t>técnica</a:t>
            </a:r>
          </a:p>
        </p:txBody>
      </p:sp>
      <p:sp>
        <p:nvSpPr>
          <p:cNvPr id="40970" name="Line 12">
            <a:extLst>
              <a:ext uri="{FF2B5EF4-FFF2-40B4-BE49-F238E27FC236}">
                <a16:creationId xmlns:a16="http://schemas.microsoft.com/office/drawing/2014/main" id="{65DA4F1B-CA9F-E431-306F-11E0578DA9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1905000"/>
            <a:ext cx="24384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71" name="Line 13">
            <a:extLst>
              <a:ext uri="{FF2B5EF4-FFF2-40B4-BE49-F238E27FC236}">
                <a16:creationId xmlns:a16="http://schemas.microsoft.com/office/drawing/2014/main" id="{F18C242D-86A8-799B-8EDE-922E80D20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9050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0972" name="Line 14">
            <a:extLst>
              <a:ext uri="{FF2B5EF4-FFF2-40B4-BE49-F238E27FC236}">
                <a16:creationId xmlns:a16="http://schemas.microsoft.com/office/drawing/2014/main" id="{841C1E3C-DFEB-CA42-FF08-5AEED78FCC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905000"/>
            <a:ext cx="22098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72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72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build="p" autoUpdateAnimBg="0" advAuto="0"/>
      <p:bldP spid="72711" grpId="0" build="p" autoUpdateAnimBg="0" advAuto="0"/>
      <p:bldP spid="72713" grpId="0" build="p" autoUpdateAnimBg="0" advAuto="0"/>
      <p:bldP spid="72715" grpId="0" build="p" autoUpdateAnimBg="0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6CE607A-95A3-BF62-582A-AC183B7E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0" y="1476480"/>
            <a:ext cx="8293100" cy="476556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A6749CB-053B-A3A0-57B1-AE76A8795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5028" y="1529558"/>
            <a:ext cx="2349500" cy="9779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44D3BBC2-407D-1BA2-E71B-6B39B57CA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412" y="1529558"/>
            <a:ext cx="2349500" cy="9779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89F49FD8-67A9-164F-A333-DA537BA3F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3068638"/>
            <a:ext cx="2349500" cy="9779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25F3D4D3-70AF-B085-6409-1E2C3C8AF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2997200"/>
            <a:ext cx="2349500" cy="9779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4279" name="Line 7">
            <a:extLst>
              <a:ext uri="{FF2B5EF4-FFF2-40B4-BE49-F238E27FC236}">
                <a16:creationId xmlns:a16="http://schemas.microsoft.com/office/drawing/2014/main" id="{12864BF1-E8F2-7AEA-C400-E75FB224DA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4427" y="1948543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280" name="Line 8">
            <a:extLst>
              <a:ext uri="{FF2B5EF4-FFF2-40B4-BE49-F238E27FC236}">
                <a16:creationId xmlns:a16="http://schemas.microsoft.com/office/drawing/2014/main" id="{72A0DBA5-BBFA-0F89-A9AF-B55C66D3EB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1313" y="2349501"/>
            <a:ext cx="4762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281" name="Line 9">
            <a:extLst>
              <a:ext uri="{FF2B5EF4-FFF2-40B4-BE49-F238E27FC236}">
                <a16:creationId xmlns:a16="http://schemas.microsoft.com/office/drawing/2014/main" id="{3A3E8ADA-170A-EAB0-28EA-47BDE5B64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2126" y="2349501"/>
            <a:ext cx="9525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282" name="Line 10">
            <a:extLst>
              <a:ext uri="{FF2B5EF4-FFF2-40B4-BE49-F238E27FC236}">
                <a16:creationId xmlns:a16="http://schemas.microsoft.com/office/drawing/2014/main" id="{F8269729-5469-5BED-01D8-9C46F1CD4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1313" y="414972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01597662-A956-2B63-8E92-01A4FEF96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8557" y="152400"/>
            <a:ext cx="10673443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altLang="pt-BR" sz="32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pt-BR" altLang="pt-BR" sz="3200" b="1" dirty="0">
                <a:latin typeface="Arial" panose="020B0604020202020204" pitchFamily="34" charset="0"/>
              </a:rPr>
              <a:t>Os cenários da fragilidade na sociedade brasileira </a:t>
            </a:r>
          </a:p>
          <a:p>
            <a:pPr algn="ctr">
              <a:spcBef>
                <a:spcPct val="50000"/>
              </a:spcBef>
            </a:pPr>
            <a:r>
              <a:rPr lang="pt-BR" altLang="pt-BR" sz="3200" b="1" dirty="0">
                <a:latin typeface="Arial" panose="020B0604020202020204" pitchFamily="34" charset="0"/>
              </a:rPr>
              <a:t>Subjetividade Hipermoderna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C2C09A8-4295-062A-A639-74DCED326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1620944"/>
            <a:ext cx="2330450" cy="80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2400" dirty="0"/>
              <a:t>Subjetividade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2400" dirty="0"/>
              <a:t>Antiga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43886A47-DAFA-30B1-C083-ECF5A9DD3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164" y="1341439"/>
            <a:ext cx="2484437" cy="119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pt-BR" altLang="pt-BR" sz="2300" dirty="0"/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/>
              <a:t>Subjetividade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/>
              <a:t> Contemporânea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0E65945C-57AF-3A13-4BE1-B09F4A778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3068639"/>
            <a:ext cx="22098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2400"/>
              <a:t>Centrada no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2400"/>
              <a:t>“Nós”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6C6CA0F6-E41B-3791-654E-8AFFAABB9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3" y="3141664"/>
            <a:ext cx="22098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2400"/>
              <a:t>Centrada no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2400"/>
              <a:t>“Eu”</a:t>
            </a:r>
          </a:p>
        </p:txBody>
      </p:sp>
      <p:sp>
        <p:nvSpPr>
          <p:cNvPr id="54288" name="Rectangle 4">
            <a:extLst>
              <a:ext uri="{FF2B5EF4-FFF2-40B4-BE49-F238E27FC236}">
                <a16:creationId xmlns:a16="http://schemas.microsoft.com/office/drawing/2014/main" id="{237D629F-FA12-55B5-F8A6-355E9BC3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4868863"/>
            <a:ext cx="2349500" cy="9779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23F85DF3-F52C-65A6-C547-58506B937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5013326"/>
            <a:ext cx="2484437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/>
              <a:t>Valores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/>
              <a:t>Eternos</a:t>
            </a:r>
          </a:p>
        </p:txBody>
      </p:sp>
      <p:sp>
        <p:nvSpPr>
          <p:cNvPr id="54290" name="Rectangle 4">
            <a:extLst>
              <a:ext uri="{FF2B5EF4-FFF2-40B4-BE49-F238E27FC236}">
                <a16:creationId xmlns:a16="http://schemas.microsoft.com/office/drawing/2014/main" id="{1F9FF668-43E3-E73C-6376-45FF2502D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4868863"/>
            <a:ext cx="2349500" cy="977900"/>
          </a:xfrm>
          <a:prstGeom prst="rect">
            <a:avLst/>
          </a:prstGeom>
          <a:solidFill>
            <a:srgbClr val="66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B96F4663-C3FA-6914-75EB-6AB880D6A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5013326"/>
            <a:ext cx="24844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/>
              <a:t>Valores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/>
              <a:t>Imediatos</a:t>
            </a:r>
          </a:p>
        </p:txBody>
      </p:sp>
      <p:sp>
        <p:nvSpPr>
          <p:cNvPr id="54292" name="Line 10">
            <a:extLst>
              <a:ext uri="{FF2B5EF4-FFF2-40B4-BE49-F238E27FC236}">
                <a16:creationId xmlns:a16="http://schemas.microsoft.com/office/drawing/2014/main" id="{C7AEA5A9-4716-6207-77C1-5198D881A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3563" y="414972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 advAuto="0"/>
      <p:bldP spid="12" grpId="0" build="p" autoUpdateAnimBg="0"/>
      <p:bldP spid="13" grpId="0" build="p" autoUpdateAnimBg="0"/>
      <p:bldP spid="14" grpId="0" build="p" autoUpdateAnimBg="0"/>
      <p:bldP spid="15" grpId="0" build="p" autoUpdateAnimBg="0"/>
      <p:bldP spid="17" grpId="0" build="p" autoUpdateAnimBg="0"/>
      <p:bldP spid="1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7" name="Rectangle 21516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 dirty="0">
                <a:solidFill>
                  <a:schemeClr val="tx1"/>
                </a:solidFill>
              </a:rPr>
              <a:t>Os cenários da fragilidade na sociedade brasileira</a:t>
            </a:r>
          </a:p>
        </p:txBody>
      </p:sp>
      <p:sp>
        <p:nvSpPr>
          <p:cNvPr id="21519" name="Rectangle 21518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A86E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2133600"/>
            <a:ext cx="3940274" cy="40792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BF7968"/>
              </a:buClr>
            </a:pPr>
            <a:r>
              <a:rPr lang="en-US" sz="2000" dirty="0" err="1"/>
              <a:t>Vários</a:t>
            </a:r>
            <a:r>
              <a:rPr lang="en-US" sz="2000" dirty="0"/>
              <a:t> </a:t>
            </a:r>
            <a:r>
              <a:rPr lang="en-US" sz="2000" dirty="0" err="1"/>
              <a:t>autores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filosofia</a:t>
            </a:r>
            <a:r>
              <a:rPr lang="en-US" sz="2000" dirty="0"/>
              <a:t> e </a:t>
            </a:r>
            <a:r>
              <a:rPr lang="en-US" sz="2000" dirty="0" err="1"/>
              <a:t>na</a:t>
            </a:r>
            <a:r>
              <a:rPr lang="en-US" sz="2000" dirty="0"/>
              <a:t> teologia </a:t>
            </a:r>
            <a:r>
              <a:rPr lang="en-US" sz="2000" dirty="0" err="1"/>
              <a:t>têm</a:t>
            </a:r>
            <a:r>
              <a:rPr lang="en-US" sz="2000" dirty="0"/>
              <a:t> </a:t>
            </a:r>
            <a:r>
              <a:rPr lang="en-US" sz="2000" dirty="0" err="1"/>
              <a:t>proposto</a:t>
            </a:r>
            <a:r>
              <a:rPr lang="en-US" sz="2000" dirty="0"/>
              <a:t> </a:t>
            </a:r>
            <a:r>
              <a:rPr lang="en-US" sz="2000" dirty="0" err="1"/>
              <a:t>reflexões</a:t>
            </a:r>
            <a:r>
              <a:rPr lang="en-US" sz="2000" dirty="0"/>
              <a:t> </a:t>
            </a:r>
            <a:r>
              <a:rPr lang="en-US" sz="2000" dirty="0" err="1"/>
              <a:t>importantes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a </a:t>
            </a:r>
            <a:r>
              <a:rPr lang="en-US" sz="2000" dirty="0" err="1"/>
              <a:t>subjetividade</a:t>
            </a:r>
            <a:r>
              <a:rPr lang="en-US" sz="2000" dirty="0"/>
              <a:t> </a:t>
            </a:r>
            <a:r>
              <a:rPr lang="en-US" sz="2000" dirty="0" err="1"/>
              <a:t>vulnerável</a:t>
            </a:r>
            <a:r>
              <a:rPr lang="en-US" sz="2000" dirty="0"/>
              <a:t>, </a:t>
            </a:r>
            <a:r>
              <a:rPr lang="en-US" sz="2000" dirty="0" err="1"/>
              <a:t>frágil</a:t>
            </a:r>
            <a:r>
              <a:rPr lang="en-US" sz="2000" dirty="0"/>
              <a:t>, </a:t>
            </a:r>
            <a:r>
              <a:rPr lang="en-US" sz="2000" dirty="0" err="1"/>
              <a:t>débil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  <a:buClr>
                <a:srgbClr val="BF7968"/>
              </a:buClr>
            </a:pPr>
            <a:r>
              <a:rPr lang="en-US" sz="2000" dirty="0"/>
              <a:t>Na </a:t>
            </a:r>
            <a:r>
              <a:rPr lang="en-US" sz="2000" dirty="0" err="1"/>
              <a:t>segunda</a:t>
            </a:r>
            <a:r>
              <a:rPr lang="en-US" sz="2000" dirty="0"/>
              <a:t> </a:t>
            </a:r>
            <a:r>
              <a:rPr lang="en-US" sz="2000" dirty="0" err="1"/>
              <a:t>parte</a:t>
            </a:r>
            <a:r>
              <a:rPr lang="en-US" sz="2000" dirty="0"/>
              <a:t> de </a:t>
            </a:r>
            <a:r>
              <a:rPr lang="en-US" sz="2000" dirty="0" err="1"/>
              <a:t>nossa</a:t>
            </a:r>
            <a:r>
              <a:rPr lang="en-US" sz="2000" dirty="0"/>
              <a:t> </a:t>
            </a:r>
            <a:r>
              <a:rPr lang="en-US" sz="2000" dirty="0" err="1"/>
              <a:t>reflexão</a:t>
            </a:r>
            <a:r>
              <a:rPr lang="en-US" sz="2000" dirty="0"/>
              <a:t>, </a:t>
            </a:r>
            <a:r>
              <a:rPr lang="en-US" sz="2000" dirty="0" err="1"/>
              <a:t>traremos</a:t>
            </a:r>
            <a:r>
              <a:rPr lang="en-US" sz="2000" dirty="0"/>
              <a:t> </a:t>
            </a:r>
            <a:r>
              <a:rPr lang="en-US" sz="2000" dirty="0" err="1"/>
              <a:t>algumas</a:t>
            </a:r>
            <a:r>
              <a:rPr lang="en-US" sz="2000" dirty="0"/>
              <a:t> de </a:t>
            </a:r>
            <a:r>
              <a:rPr lang="en-US" sz="2000" dirty="0" err="1"/>
              <a:t>suas</a:t>
            </a:r>
            <a:r>
              <a:rPr lang="en-US" sz="2000" dirty="0"/>
              <a:t> </a:t>
            </a:r>
            <a:r>
              <a:rPr lang="en-US" sz="2000" dirty="0" err="1"/>
              <a:t>contribuições</a:t>
            </a:r>
            <a:r>
              <a:rPr lang="en-US" sz="2000" dirty="0"/>
              <a:t> para </a:t>
            </a:r>
            <a:r>
              <a:rPr lang="en-US" sz="2000" dirty="0" err="1"/>
              <a:t>melhor</a:t>
            </a:r>
            <a:r>
              <a:rPr lang="en-US" sz="2000" dirty="0"/>
              <a:t> </a:t>
            </a:r>
            <a:r>
              <a:rPr lang="en-US" sz="2000" dirty="0" err="1"/>
              <a:t>compreender</a:t>
            </a:r>
            <a:r>
              <a:rPr lang="en-US" sz="2000" dirty="0"/>
              <a:t> </a:t>
            </a:r>
            <a:r>
              <a:rPr lang="en-US" sz="2000" dirty="0" err="1"/>
              <a:t>essa</a:t>
            </a:r>
            <a:r>
              <a:rPr lang="en-US" sz="2000" dirty="0"/>
              <a:t> </a:t>
            </a:r>
            <a:r>
              <a:rPr lang="en-US" sz="2000" dirty="0" err="1"/>
              <a:t>questão</a:t>
            </a:r>
            <a:r>
              <a:rPr lang="en-US" sz="2000" dirty="0"/>
              <a:t>, </a:t>
            </a:r>
            <a:r>
              <a:rPr lang="en-US" sz="2000" dirty="0" err="1"/>
              <a:t>indicando</a:t>
            </a:r>
            <a:r>
              <a:rPr lang="en-US" sz="2000" dirty="0"/>
              <a:t>, no </a:t>
            </a:r>
            <a:r>
              <a:rPr lang="en-US" sz="2000" dirty="0" err="1"/>
              <a:t>terceiro</a:t>
            </a:r>
            <a:r>
              <a:rPr lang="en-US" sz="2000" dirty="0"/>
              <a:t> </a:t>
            </a:r>
            <a:r>
              <a:rPr lang="en-US" sz="2000" dirty="0" err="1"/>
              <a:t>momento</a:t>
            </a:r>
            <a:r>
              <a:rPr lang="en-US" sz="2000" dirty="0"/>
              <a:t>, </a:t>
            </a:r>
            <a:r>
              <a:rPr lang="en-US" sz="2000" dirty="0" err="1"/>
              <a:t>pistas</a:t>
            </a:r>
            <a:r>
              <a:rPr lang="en-US" sz="2000" dirty="0"/>
              <a:t> </a:t>
            </a:r>
            <a:r>
              <a:rPr lang="en-US" sz="2000" dirty="0" err="1"/>
              <a:t>possíveis</a:t>
            </a:r>
            <a:r>
              <a:rPr lang="en-US" sz="2000" dirty="0"/>
              <a:t> para a pastoral.</a:t>
            </a:r>
            <a:endParaRPr lang="en-US" dirty="0"/>
          </a:p>
        </p:txBody>
      </p:sp>
      <p:pic>
        <p:nvPicPr>
          <p:cNvPr id="21512" name="Picture 8" descr="Pessoas com expressão pensativa Imagens De Bancos De Imagens Sem Royalties">
            <a:extLst>
              <a:ext uri="{FF2B5EF4-FFF2-40B4-BE49-F238E27FC236}">
                <a16:creationId xmlns:a16="http://schemas.microsoft.com/office/drawing/2014/main" id="{F904F1E0-7381-91E9-FA49-27D32B198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2" r="29022" b="1"/>
          <a:stretch/>
        </p:blipFill>
        <p:spPr bwMode="auto">
          <a:xfrm>
            <a:off x="4619543" y="640080"/>
            <a:ext cx="6953577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1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2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243D53"/>
                </a:solidFill>
              </a:rPr>
              <a:t>Os cenários da fragilidade na sociedade brasileira</a:t>
            </a: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243D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0" name="Content Placeholder 3079">
            <a:extLst>
              <a:ext uri="{FF2B5EF4-FFF2-40B4-BE49-F238E27FC236}">
                <a16:creationId xmlns:a16="http://schemas.microsoft.com/office/drawing/2014/main" id="{381925DD-A552-611B-CBA7-C2A5E0559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 fontScale="92500"/>
          </a:bodyPr>
          <a:lstStyle/>
          <a:p>
            <a:pPr>
              <a:buClr>
                <a:srgbClr val="72E092"/>
              </a:buClr>
            </a:pPr>
            <a:r>
              <a:rPr lang="en-US" sz="2800" dirty="0"/>
              <a:t>O </a:t>
            </a:r>
            <a:r>
              <a:rPr lang="en-US" sz="2800" dirty="0" err="1"/>
              <a:t>Nordeste</a:t>
            </a:r>
            <a:r>
              <a:rPr lang="en-US" sz="2800" dirty="0"/>
              <a:t> 2, com </a:t>
            </a:r>
            <a:r>
              <a:rPr lang="en-US" sz="2800" dirty="0" err="1"/>
              <a:t>sua</a:t>
            </a:r>
            <a:r>
              <a:rPr lang="en-US" sz="2800" dirty="0"/>
              <a:t> longa </a:t>
            </a:r>
            <a:r>
              <a:rPr lang="en-US" sz="2800" dirty="0" err="1"/>
              <a:t>trajetória</a:t>
            </a:r>
            <a:r>
              <a:rPr lang="en-US" sz="2800" dirty="0"/>
              <a:t> de </a:t>
            </a:r>
            <a:r>
              <a:rPr lang="en-US" sz="2800" dirty="0" err="1"/>
              <a:t>testemunho</a:t>
            </a:r>
            <a:r>
              <a:rPr lang="en-US" sz="2800" dirty="0"/>
              <a:t> do </a:t>
            </a:r>
            <a:r>
              <a:rPr lang="en-US" sz="2800" dirty="0" err="1"/>
              <a:t>evangelho</a:t>
            </a:r>
            <a:r>
              <a:rPr lang="en-US" sz="2800" dirty="0"/>
              <a:t>, a </a:t>
            </a:r>
            <a:r>
              <a:rPr lang="en-US" sz="2800" dirty="0" err="1"/>
              <a:t>realidade</a:t>
            </a:r>
            <a:r>
              <a:rPr lang="en-US" sz="2800" dirty="0"/>
              <a:t> das </a:t>
            </a:r>
            <a:r>
              <a:rPr lang="en-US" sz="2800" dirty="0" err="1"/>
              <a:t>diversas</a:t>
            </a:r>
            <a:r>
              <a:rPr lang="en-US" sz="2800" dirty="0"/>
              <a:t> </a:t>
            </a:r>
            <a:r>
              <a:rPr lang="en-US" sz="2800" dirty="0" err="1"/>
              <a:t>situações</a:t>
            </a:r>
            <a:r>
              <a:rPr lang="en-US" sz="2800" dirty="0"/>
              <a:t> que </a:t>
            </a:r>
            <a:r>
              <a:rPr lang="en-US" sz="2800" dirty="0" err="1"/>
              <a:t>compõem</a:t>
            </a:r>
            <a:r>
              <a:rPr lang="en-US" sz="2800" dirty="0"/>
              <a:t> as dioceses do regional.</a:t>
            </a:r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E30510D7-735B-AC97-CADB-8A31DCF10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5847" y="948607"/>
            <a:ext cx="6807273" cy="511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5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5" name="Rectangle 19464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324456"/>
                </a:solidFill>
              </a:rPr>
              <a:t>Os cenários da fragilidade na sociedade brasileira</a:t>
            </a:r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244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62" name="Content Placeholder 19461">
            <a:extLst>
              <a:ext uri="{FF2B5EF4-FFF2-40B4-BE49-F238E27FC236}">
                <a16:creationId xmlns:a16="http://schemas.microsoft.com/office/drawing/2014/main" id="{8018EE5E-C472-E3AA-948B-B40154D17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4610180" cy="4079294"/>
          </a:xfrm>
        </p:spPr>
        <p:txBody>
          <a:bodyPr>
            <a:normAutofit lnSpcReduction="10000"/>
          </a:bodyPr>
          <a:lstStyle/>
          <a:p>
            <a:pPr>
              <a:buClr>
                <a:srgbClr val="B42500"/>
              </a:buClr>
            </a:pPr>
            <a:r>
              <a:rPr lang="en-US" sz="2400" b="1" dirty="0"/>
              <a:t>2. A </a:t>
            </a:r>
            <a:r>
              <a:rPr lang="en-US" sz="2400" b="1" dirty="0" err="1"/>
              <a:t>fragilidade</a:t>
            </a:r>
            <a:r>
              <a:rPr lang="en-US" sz="2400" b="1" dirty="0"/>
              <a:t> da “casa </a:t>
            </a:r>
            <a:r>
              <a:rPr lang="en-US" sz="2400" b="1" dirty="0" err="1"/>
              <a:t>comum</a:t>
            </a:r>
            <a:r>
              <a:rPr lang="en-US" sz="2400" b="1" dirty="0"/>
              <a:t>”</a:t>
            </a:r>
          </a:p>
          <a:p>
            <a:pPr>
              <a:buClr>
                <a:srgbClr val="B42500"/>
              </a:buClr>
            </a:pPr>
            <a:r>
              <a:rPr lang="en-US" sz="2400" dirty="0"/>
              <a:t>No Segundo </a:t>
            </a:r>
            <a:r>
              <a:rPr lang="en-US" sz="2400" dirty="0" err="1"/>
              <a:t>relato</a:t>
            </a:r>
            <a:r>
              <a:rPr lang="en-US" sz="2400" dirty="0"/>
              <a:t> da </a:t>
            </a:r>
            <a:r>
              <a:rPr lang="en-US" sz="2400" dirty="0" err="1"/>
              <a:t>criação</a:t>
            </a:r>
            <a:r>
              <a:rPr lang="en-US" sz="2400" dirty="0"/>
              <a:t> do </a:t>
            </a:r>
            <a:r>
              <a:rPr lang="en-US" sz="2400" dirty="0" err="1"/>
              <a:t>Gênesis</a:t>
            </a:r>
            <a:r>
              <a:rPr lang="en-US" sz="2400" dirty="0"/>
              <a:t>, Deus planta um </a:t>
            </a:r>
            <a:r>
              <a:rPr lang="en-US" sz="2400" dirty="0" err="1"/>
              <a:t>jardim</a:t>
            </a:r>
            <a:r>
              <a:rPr lang="en-US" sz="2400" dirty="0"/>
              <a:t> no </a:t>
            </a:r>
            <a:r>
              <a:rPr lang="en-US" sz="2400" dirty="0" err="1"/>
              <a:t>Éden</a:t>
            </a:r>
            <a:r>
              <a:rPr lang="en-US" sz="2400" dirty="0"/>
              <a:t>, com </a:t>
            </a:r>
            <a:r>
              <a:rPr lang="en-US" sz="2400" dirty="0" err="1"/>
              <a:t>todo</a:t>
            </a:r>
            <a:r>
              <a:rPr lang="en-US" sz="2400" dirty="0"/>
              <a:t> </a:t>
            </a:r>
            <a:r>
              <a:rPr lang="en-US" sz="2400" dirty="0" err="1"/>
              <a:t>tipo</a:t>
            </a:r>
            <a:r>
              <a:rPr lang="en-US" sz="2400" dirty="0"/>
              <a:t> de </a:t>
            </a:r>
            <a:r>
              <a:rPr lang="en-US" sz="2400" dirty="0" err="1"/>
              <a:t>árvores</a:t>
            </a:r>
            <a:r>
              <a:rPr lang="en-US" sz="2400" dirty="0"/>
              <a:t> </a:t>
            </a:r>
            <a:r>
              <a:rPr lang="en-US" sz="2400" dirty="0" err="1"/>
              <a:t>frurtíferas</a:t>
            </a:r>
            <a:r>
              <a:rPr lang="en-US" sz="2400" dirty="0"/>
              <a:t>, no qual </a:t>
            </a:r>
            <a:r>
              <a:rPr lang="en-US" sz="2400" dirty="0" err="1"/>
              <a:t>coloca</a:t>
            </a:r>
            <a:r>
              <a:rPr lang="en-US" sz="2400" dirty="0"/>
              <a:t> Adão, que </a:t>
            </a:r>
            <a:r>
              <a:rPr lang="en-US" sz="2400" dirty="0" err="1"/>
              <a:t>dá</a:t>
            </a:r>
            <a:r>
              <a:rPr lang="en-US" sz="2400" dirty="0"/>
              <a:t> </a:t>
            </a:r>
            <a:r>
              <a:rPr lang="en-US" sz="2400" dirty="0" err="1"/>
              <a:t>nome</a:t>
            </a:r>
            <a:r>
              <a:rPr lang="en-US" sz="2400" dirty="0"/>
              <a:t> a </a:t>
            </a:r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animais</a:t>
            </a:r>
            <a:r>
              <a:rPr lang="en-US" sz="2400" dirty="0"/>
              <a:t> que </a:t>
            </a:r>
            <a:r>
              <a:rPr lang="en-US" sz="2400" dirty="0" err="1"/>
              <a:t>nele</a:t>
            </a:r>
            <a:r>
              <a:rPr lang="en-US" sz="2400" dirty="0"/>
              <a:t> </a:t>
            </a:r>
            <a:r>
              <a:rPr lang="en-US" sz="2400" dirty="0" err="1"/>
              <a:t>vivem</a:t>
            </a:r>
            <a:r>
              <a:rPr lang="en-US" sz="2400" dirty="0"/>
              <a:t>. </a:t>
            </a:r>
            <a:r>
              <a:rPr lang="en-US" sz="2400" dirty="0" err="1"/>
              <a:t>Ele</a:t>
            </a:r>
            <a:r>
              <a:rPr lang="en-US" sz="2400" dirty="0"/>
              <a:t> é </a:t>
            </a:r>
            <a:r>
              <a:rPr lang="en-US" sz="2400" dirty="0" err="1"/>
              <a:t>chamado</a:t>
            </a:r>
            <a:r>
              <a:rPr lang="en-US" sz="2400" dirty="0"/>
              <a:t> a </a:t>
            </a:r>
            <a:r>
              <a:rPr lang="en-US" sz="2400" dirty="0" err="1"/>
              <a:t>cuidar</a:t>
            </a:r>
            <a:r>
              <a:rPr lang="en-US" sz="2400" dirty="0"/>
              <a:t> do </a:t>
            </a:r>
            <a:r>
              <a:rPr lang="en-US" sz="2400" dirty="0" err="1"/>
              <a:t>jardim</a:t>
            </a:r>
            <a:r>
              <a:rPr lang="en-US" sz="2400" dirty="0"/>
              <a:t> (</a:t>
            </a:r>
            <a:r>
              <a:rPr lang="en-US" sz="2400" dirty="0" err="1"/>
              <a:t>Gn</a:t>
            </a:r>
            <a:r>
              <a:rPr lang="en-US" sz="2400" dirty="0"/>
              <a:t> 2).</a:t>
            </a:r>
          </a:p>
        </p:txBody>
      </p:sp>
      <p:pic>
        <p:nvPicPr>
          <p:cNvPr id="19458" name="Picture 2" descr="O Jardim das Delícias, Hieronymus Bosch | Historia das Artes">
            <a:extLst>
              <a:ext uri="{FF2B5EF4-FFF2-40B4-BE49-F238E27FC236}">
                <a16:creationId xmlns:a16="http://schemas.microsoft.com/office/drawing/2014/main" id="{31187257-D7E2-A7EE-D166-48EB88346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" b="2946"/>
          <a:stretch/>
        </p:blipFill>
        <p:spPr bwMode="auto">
          <a:xfrm>
            <a:off x="5666014" y="1061588"/>
            <a:ext cx="6119377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9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72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279" name="Rectangle 54278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/>
              <a:t>Os cenários da fragilidade na sociedade brasileira</a:t>
            </a:r>
          </a:p>
        </p:txBody>
      </p:sp>
      <p:sp>
        <p:nvSpPr>
          <p:cNvPr id="54281" name="Rectangle 54280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905000"/>
            <a:ext cx="4346666" cy="4151475"/>
          </a:xfrm>
        </p:spPr>
        <p:txBody>
          <a:bodyPr>
            <a:normAutofit fontScale="92500"/>
          </a:bodyPr>
          <a:lstStyle/>
          <a:p>
            <a:pPr>
              <a:buClr>
                <a:srgbClr val="B42500"/>
              </a:buClr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Brasil dos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últimos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parece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tanto com um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jardim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mas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com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terra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arrasada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Clr>
                <a:srgbClr val="B42500"/>
              </a:buClr>
            </a:pPr>
            <a:r>
              <a:rPr lang="pt-BR" sz="24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Amazônia, segundo dados do IMPE, a área com alertas de desmatamento equivale a 237.286 campos de futebol. No acumulado de janeiro a agosto, o índice já é o maior da série histórica</a:t>
            </a:r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327B5F2E-3A54-5EC3-13BD-12C60920DC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36" b="-2"/>
          <a:stretch/>
        </p:blipFill>
        <p:spPr bwMode="auto">
          <a:xfrm>
            <a:off x="5029200" y="914400"/>
            <a:ext cx="6543920" cy="497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3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082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255" name="Rectangle 53254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51623C"/>
                </a:solidFill>
              </a:rPr>
              <a:t>Os cenários da fragilidade na sociedade brasileira</a:t>
            </a:r>
          </a:p>
        </p:txBody>
      </p:sp>
      <p:sp>
        <p:nvSpPr>
          <p:cNvPr id="53257" name="Rectangle 53256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16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763486"/>
            <a:ext cx="5295898" cy="412936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AC570"/>
              </a:buClr>
            </a:pPr>
            <a:r>
              <a:rPr lang="en-US" sz="2400" dirty="0" err="1"/>
              <a:t>Além</a:t>
            </a:r>
            <a:r>
              <a:rPr lang="en-US" sz="2400" dirty="0"/>
              <a:t> da Amazônia, outros </a:t>
            </a:r>
            <a:r>
              <a:rPr lang="en-US" sz="2400" dirty="0" err="1"/>
              <a:t>biomas</a:t>
            </a:r>
            <a:r>
              <a:rPr lang="en-US" sz="2400" dirty="0"/>
              <a:t> </a:t>
            </a:r>
            <a:r>
              <a:rPr lang="en-US" sz="2400" dirty="0" err="1"/>
              <a:t>estão</a:t>
            </a:r>
            <a:r>
              <a:rPr lang="en-US" sz="2400" dirty="0"/>
              <a:t> </a:t>
            </a:r>
            <a:r>
              <a:rPr lang="en-US" sz="2400" dirty="0" err="1"/>
              <a:t>extremamente</a:t>
            </a:r>
            <a:r>
              <a:rPr lang="en-US" sz="2400" dirty="0"/>
              <a:t> </a:t>
            </a:r>
            <a:r>
              <a:rPr lang="en-US" sz="2400" dirty="0" err="1"/>
              <a:t>fragilizados</a:t>
            </a:r>
            <a:r>
              <a:rPr lang="en-US" sz="2400" dirty="0"/>
              <a:t>, </a:t>
            </a:r>
            <a:r>
              <a:rPr lang="en-US" sz="2400" dirty="0" err="1"/>
              <a:t>como</a:t>
            </a:r>
            <a:r>
              <a:rPr lang="en-US" sz="2400" dirty="0"/>
              <a:t> o do </a:t>
            </a:r>
            <a:r>
              <a:rPr lang="en-US" sz="2400" dirty="0" err="1"/>
              <a:t>cerrado</a:t>
            </a:r>
            <a:r>
              <a:rPr lang="en-US" sz="2400" dirty="0"/>
              <a:t> e </a:t>
            </a:r>
            <a:r>
              <a:rPr lang="en-US" sz="2400" dirty="0" err="1"/>
              <a:t>mesmo</a:t>
            </a:r>
            <a:r>
              <a:rPr lang="en-US" sz="2400" dirty="0"/>
              <a:t> a caatinga. </a:t>
            </a:r>
            <a:r>
              <a:rPr lang="en-US" sz="2400" dirty="0" err="1"/>
              <a:t>Além</a:t>
            </a:r>
            <a:r>
              <a:rPr lang="en-US" sz="2400" dirty="0"/>
              <a:t> de </a:t>
            </a:r>
            <a:r>
              <a:rPr lang="en-US" sz="2400" dirty="0" err="1"/>
              <a:t>destruir</a:t>
            </a:r>
            <a:r>
              <a:rPr lang="en-US" sz="2400" dirty="0"/>
              <a:t> a </a:t>
            </a:r>
            <a:r>
              <a:rPr lang="en-US" sz="2400" dirty="0" err="1"/>
              <a:t>vegetação</a:t>
            </a:r>
            <a:r>
              <a:rPr lang="en-US" sz="2400" dirty="0"/>
              <a:t> </a:t>
            </a:r>
            <a:r>
              <a:rPr lang="en-US" sz="2400" dirty="0" err="1"/>
              <a:t>nativa</a:t>
            </a:r>
            <a:r>
              <a:rPr lang="en-US" sz="2400" dirty="0"/>
              <a:t>, </a:t>
            </a:r>
            <a:r>
              <a:rPr lang="en-US" sz="2400" dirty="0" err="1"/>
              <a:t>responsável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</a:t>
            </a:r>
            <a:r>
              <a:rPr lang="en-US" sz="2400" dirty="0" err="1"/>
              <a:t>equilíbrio</a:t>
            </a:r>
            <a:r>
              <a:rPr lang="en-US" sz="2400" dirty="0"/>
              <a:t> e pela </a:t>
            </a:r>
            <a:r>
              <a:rPr lang="en-US" sz="2400" dirty="0" err="1"/>
              <a:t>biodiversidade</a:t>
            </a:r>
            <a:r>
              <a:rPr lang="en-US" sz="2400" dirty="0"/>
              <a:t>, o </a:t>
            </a:r>
            <a:r>
              <a:rPr lang="en-US" sz="2400" dirty="0" err="1"/>
              <a:t>uso</a:t>
            </a:r>
            <a:r>
              <a:rPr lang="en-US" sz="2400" dirty="0"/>
              <a:t> de </a:t>
            </a:r>
            <a:r>
              <a:rPr lang="en-US" sz="2400" dirty="0" err="1"/>
              <a:t>agrotóxicos</a:t>
            </a:r>
            <a:r>
              <a:rPr lang="en-US" sz="2400" dirty="0"/>
              <a:t> e a </a:t>
            </a:r>
            <a:r>
              <a:rPr lang="en-US" sz="2400" dirty="0" err="1"/>
              <a:t>exploração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controle</a:t>
            </a:r>
            <a:r>
              <a:rPr lang="en-US" sz="2400" dirty="0"/>
              <a:t> das </a:t>
            </a:r>
            <a:r>
              <a:rPr lang="en-US" sz="2400" dirty="0" err="1"/>
              <a:t>águas</a:t>
            </a:r>
            <a:r>
              <a:rPr lang="en-US" sz="2400" dirty="0"/>
              <a:t> dos </a:t>
            </a:r>
            <a:r>
              <a:rPr lang="en-US" sz="2400" dirty="0" err="1"/>
              <a:t>lençóis</a:t>
            </a:r>
            <a:r>
              <a:rPr lang="en-US" sz="2400" dirty="0"/>
              <a:t> </a:t>
            </a:r>
            <a:r>
              <a:rPr lang="en-US" sz="2400" dirty="0" err="1"/>
              <a:t>freáticos</a:t>
            </a:r>
            <a:r>
              <a:rPr lang="en-US" sz="2400" dirty="0"/>
              <a:t> </a:t>
            </a:r>
            <a:r>
              <a:rPr lang="en-US" sz="2400" dirty="0" err="1"/>
              <a:t>colocam</a:t>
            </a:r>
            <a:r>
              <a:rPr lang="en-US" sz="2400" dirty="0"/>
              <a:t> em </a:t>
            </a:r>
            <a:r>
              <a:rPr lang="en-US" sz="2400" dirty="0" err="1"/>
              <a:t>risco</a:t>
            </a:r>
            <a:r>
              <a:rPr lang="en-US" sz="2400" dirty="0"/>
              <a:t> o </a:t>
            </a:r>
            <a:r>
              <a:rPr lang="en-US" sz="2400" dirty="0" err="1"/>
              <a:t>futuro</a:t>
            </a:r>
            <a:r>
              <a:rPr lang="en-US" sz="2400" dirty="0"/>
              <a:t> da propria </a:t>
            </a:r>
            <a:r>
              <a:rPr lang="en-US" sz="2400" dirty="0" err="1"/>
              <a:t>produção</a:t>
            </a:r>
            <a:r>
              <a:rPr lang="en-US" sz="2400" dirty="0"/>
              <a:t> </a:t>
            </a:r>
            <a:r>
              <a:rPr lang="en-US" sz="2400" dirty="0" err="1"/>
              <a:t>agropecuária</a:t>
            </a:r>
            <a:r>
              <a:rPr lang="en-US" sz="2400" dirty="0"/>
              <a:t> </a:t>
            </a:r>
            <a:r>
              <a:rPr lang="en-US" sz="2400" dirty="0" err="1"/>
              <a:t>tal</a:t>
            </a:r>
            <a:r>
              <a:rPr lang="en-US" sz="2400" dirty="0"/>
              <a:t> qual </a:t>
            </a:r>
            <a:r>
              <a:rPr lang="en-US" sz="2400" dirty="0" err="1"/>
              <a:t>vem</a:t>
            </a:r>
            <a:r>
              <a:rPr lang="en-US" sz="2400" dirty="0"/>
              <a:t> </a:t>
            </a:r>
            <a:r>
              <a:rPr lang="en-US" sz="2400" dirty="0" err="1"/>
              <a:t>sendo</a:t>
            </a:r>
            <a:r>
              <a:rPr lang="en-US" sz="2400" dirty="0"/>
              <a:t> </a:t>
            </a:r>
            <a:r>
              <a:rPr lang="en-US" sz="2400" dirty="0" err="1"/>
              <a:t>praticada</a:t>
            </a:r>
            <a:r>
              <a:rPr lang="en-US" sz="2400" dirty="0"/>
              <a:t>. </a:t>
            </a:r>
          </a:p>
        </p:txBody>
      </p:sp>
      <p:pic>
        <p:nvPicPr>
          <p:cNvPr id="53250" name="Picture 2">
            <a:extLst>
              <a:ext uri="{FF2B5EF4-FFF2-40B4-BE49-F238E27FC236}">
                <a16:creationId xmlns:a16="http://schemas.microsoft.com/office/drawing/2014/main" id="{63E09E98-87BC-C93B-92EB-3425CFBAB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2" r="11187" b="-1"/>
          <a:stretch/>
        </p:blipFill>
        <p:spPr bwMode="auto">
          <a:xfrm>
            <a:off x="5780313" y="1387929"/>
            <a:ext cx="6237515" cy="450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9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737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233" name="Rectangle 52232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224366"/>
                </a:solidFill>
              </a:rPr>
              <a:t>Os cenários da fragilidade na sociedade brasileira</a:t>
            </a:r>
          </a:p>
        </p:txBody>
      </p:sp>
      <p:sp>
        <p:nvSpPr>
          <p:cNvPr id="52235" name="Rectangle 52234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224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3" y="2057400"/>
            <a:ext cx="4951477" cy="38354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rgbClr val="A8AD45"/>
              </a:buClr>
            </a:pPr>
            <a:r>
              <a:rPr lang="en-US" sz="2000" dirty="0"/>
              <a:t>A </a:t>
            </a:r>
            <a:r>
              <a:rPr lang="en-US" sz="2000" dirty="0" err="1"/>
              <a:t>exploração</a:t>
            </a:r>
            <a:r>
              <a:rPr lang="en-US" sz="2000" dirty="0"/>
              <a:t> </a:t>
            </a:r>
            <a:r>
              <a:rPr lang="en-US" sz="2000" dirty="0" err="1"/>
              <a:t>intensiva</a:t>
            </a:r>
            <a:r>
              <a:rPr lang="en-US" sz="2000" dirty="0"/>
              <a:t> das </a:t>
            </a:r>
            <a:r>
              <a:rPr lang="en-US" sz="2000" dirty="0" err="1"/>
              <a:t>terras</a:t>
            </a:r>
            <a:r>
              <a:rPr lang="en-US" sz="2000" dirty="0"/>
              <a:t> e da </a:t>
            </a:r>
            <a:r>
              <a:rPr lang="en-US" sz="2000" dirty="0" err="1"/>
              <a:t>água</a:t>
            </a:r>
            <a:r>
              <a:rPr lang="en-US" sz="2000" dirty="0"/>
              <a:t> </a:t>
            </a:r>
            <a:r>
              <a:rPr lang="en-US" sz="2000" dirty="0" err="1"/>
              <a:t>transformou</a:t>
            </a:r>
            <a:r>
              <a:rPr lang="en-US" sz="2000" dirty="0"/>
              <a:t> o Brasil num dos </a:t>
            </a:r>
            <a:r>
              <a:rPr lang="en-US" sz="2000" dirty="0" err="1"/>
              <a:t>principais</a:t>
            </a:r>
            <a:r>
              <a:rPr lang="en-US" sz="2000" dirty="0"/>
              <a:t> </a:t>
            </a:r>
            <a:r>
              <a:rPr lang="en-US" sz="2000" dirty="0" err="1"/>
              <a:t>celeiros</a:t>
            </a:r>
            <a:r>
              <a:rPr lang="en-US" sz="2000" dirty="0"/>
              <a:t> de </a:t>
            </a:r>
            <a:r>
              <a:rPr lang="en-US" sz="2000" dirty="0" err="1"/>
              <a:t>alimentos</a:t>
            </a:r>
            <a:r>
              <a:rPr lang="en-US" sz="2000" dirty="0"/>
              <a:t> do </a:t>
            </a:r>
            <a:r>
              <a:rPr lang="en-US" sz="2000" dirty="0" err="1"/>
              <a:t>mundo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  <a:buClr>
                <a:srgbClr val="A8AD45"/>
              </a:buClr>
            </a:pPr>
            <a:r>
              <a:rPr lang="en-US" sz="2000" dirty="0"/>
              <a:t>A </a:t>
            </a:r>
            <a:r>
              <a:rPr lang="en-US" sz="2000" dirty="0" err="1"/>
              <a:t>questão</a:t>
            </a:r>
            <a:r>
              <a:rPr lang="en-US" sz="2000" dirty="0"/>
              <a:t>, </a:t>
            </a:r>
            <a:r>
              <a:rPr lang="en-US" sz="2000" dirty="0" err="1"/>
              <a:t>porém</a:t>
            </a:r>
            <a:r>
              <a:rPr lang="en-US" sz="2000" dirty="0"/>
              <a:t>, a ser </a:t>
            </a:r>
            <a:r>
              <a:rPr lang="en-US" sz="2000" dirty="0" err="1"/>
              <a:t>levantada</a:t>
            </a:r>
            <a:r>
              <a:rPr lang="en-US" sz="2000" dirty="0"/>
              <a:t> é, a que </a:t>
            </a:r>
            <a:r>
              <a:rPr lang="en-US" sz="2000" dirty="0" err="1"/>
              <a:t>preço</a:t>
            </a:r>
            <a:r>
              <a:rPr lang="en-US" sz="2000" dirty="0"/>
              <a:t>? </a:t>
            </a:r>
            <a:r>
              <a:rPr lang="en-US" sz="2000" dirty="0" err="1"/>
              <a:t>Até</a:t>
            </a:r>
            <a:r>
              <a:rPr lang="en-US" sz="2000" dirty="0"/>
              <a:t> que </a:t>
            </a:r>
            <a:r>
              <a:rPr lang="en-US" sz="2000" dirty="0" err="1"/>
              <a:t>ponto</a:t>
            </a:r>
            <a:r>
              <a:rPr lang="en-US" sz="2000" dirty="0"/>
              <a:t> o </a:t>
            </a:r>
            <a:r>
              <a:rPr lang="en-US" sz="2000" dirty="0" err="1"/>
              <a:t>tipo</a:t>
            </a:r>
            <a:r>
              <a:rPr lang="en-US" sz="2000" dirty="0"/>
              <a:t> de </a:t>
            </a:r>
            <a:r>
              <a:rPr lang="en-US" sz="2000" dirty="0" err="1"/>
              <a:t>exploração</a:t>
            </a:r>
            <a:r>
              <a:rPr lang="en-US" sz="2000" dirty="0"/>
              <a:t> em </a:t>
            </a:r>
            <a:r>
              <a:rPr lang="en-US" sz="2000" dirty="0" err="1"/>
              <a:t>questão</a:t>
            </a:r>
            <a:r>
              <a:rPr lang="en-US" sz="2000" dirty="0"/>
              <a:t> é </a:t>
            </a:r>
            <a:r>
              <a:rPr lang="en-US" sz="2000" dirty="0" err="1"/>
              <a:t>sustentável</a:t>
            </a:r>
            <a:r>
              <a:rPr lang="en-US" sz="2000" dirty="0"/>
              <a:t>? </a:t>
            </a:r>
          </a:p>
          <a:p>
            <a:pPr>
              <a:lnSpc>
                <a:spcPct val="90000"/>
              </a:lnSpc>
              <a:buClr>
                <a:srgbClr val="A8AD45"/>
              </a:buClr>
            </a:pPr>
            <a:r>
              <a:rPr lang="en-US" sz="2000" dirty="0"/>
              <a:t>O </a:t>
            </a:r>
            <a:r>
              <a:rPr lang="en-US" sz="2000" dirty="0" err="1"/>
              <a:t>sínodo</a:t>
            </a:r>
            <a:r>
              <a:rPr lang="en-US" sz="2000" dirty="0"/>
              <a:t> da Amazônia </a:t>
            </a:r>
            <a:r>
              <a:rPr lang="en-US" sz="2000" dirty="0" err="1"/>
              <a:t>mostrou</a:t>
            </a:r>
            <a:r>
              <a:rPr lang="en-US" sz="2000" dirty="0"/>
              <a:t> a </a:t>
            </a:r>
            <a:r>
              <a:rPr lang="en-US" sz="2000" dirty="0" err="1"/>
              <a:t>importância</a:t>
            </a:r>
            <a:r>
              <a:rPr lang="en-US" sz="2000" dirty="0"/>
              <a:t> capital </a:t>
            </a:r>
            <a:r>
              <a:rPr lang="en-US" sz="2000" dirty="0" err="1"/>
              <a:t>daquele</a:t>
            </a:r>
            <a:r>
              <a:rPr lang="en-US" sz="2000" dirty="0"/>
              <a:t> </a:t>
            </a:r>
            <a:r>
              <a:rPr lang="en-US" sz="2000" dirty="0" err="1"/>
              <a:t>bioma</a:t>
            </a:r>
            <a:r>
              <a:rPr lang="en-US" sz="2000" dirty="0"/>
              <a:t>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só</a:t>
            </a:r>
            <a:r>
              <a:rPr lang="en-US" sz="2000" dirty="0"/>
              <a:t> para o Brasil e a América do Sul, mas para </a:t>
            </a:r>
            <a:r>
              <a:rPr lang="en-US" sz="2000" dirty="0" err="1"/>
              <a:t>todo</a:t>
            </a:r>
            <a:r>
              <a:rPr lang="en-US" sz="2000" dirty="0"/>
              <a:t> o </a:t>
            </a:r>
            <a:r>
              <a:rPr lang="en-US" sz="2000" dirty="0" err="1"/>
              <a:t>planeta</a:t>
            </a:r>
            <a:r>
              <a:rPr lang="en-US" sz="2000" dirty="0"/>
              <a:t>. Não se </a:t>
            </a:r>
            <a:r>
              <a:rPr lang="en-US" sz="2000" dirty="0" err="1"/>
              <a:t>tem</a:t>
            </a:r>
            <a:r>
              <a:rPr lang="en-US" sz="2000" dirty="0"/>
              <a:t> </a:t>
            </a:r>
            <a:r>
              <a:rPr lang="en-US" sz="2000" dirty="0" err="1"/>
              <a:t>ainda</a:t>
            </a:r>
            <a:r>
              <a:rPr lang="en-US" sz="2000" dirty="0"/>
              <a:t> </a:t>
            </a:r>
            <a:r>
              <a:rPr lang="en-US" sz="2000" dirty="0" err="1"/>
              <a:t>ideia</a:t>
            </a:r>
            <a:r>
              <a:rPr lang="en-US" sz="2000" dirty="0"/>
              <a:t> do que </a:t>
            </a:r>
            <a:r>
              <a:rPr lang="en-US" sz="2000" dirty="0" err="1"/>
              <a:t>sua</a:t>
            </a:r>
            <a:r>
              <a:rPr lang="en-US" sz="2000" dirty="0"/>
              <a:t> </a:t>
            </a:r>
            <a:r>
              <a:rPr lang="en-US" sz="2000" dirty="0" err="1"/>
              <a:t>destruição</a:t>
            </a:r>
            <a:r>
              <a:rPr lang="en-US" sz="2000" dirty="0"/>
              <a:t> </a:t>
            </a:r>
            <a:r>
              <a:rPr lang="en-US" sz="2000" dirty="0" err="1"/>
              <a:t>poderá</a:t>
            </a:r>
            <a:r>
              <a:rPr lang="en-US" sz="2000" dirty="0"/>
              <a:t> </a:t>
            </a:r>
            <a:r>
              <a:rPr lang="en-US" sz="2000" dirty="0" err="1"/>
              <a:t>acarretar</a:t>
            </a:r>
            <a:r>
              <a:rPr lang="en-US" sz="2000" dirty="0"/>
              <a:t> para as </a:t>
            </a:r>
            <a:r>
              <a:rPr lang="en-US" sz="2000" dirty="0" err="1"/>
              <a:t>próximas</a:t>
            </a:r>
            <a:r>
              <a:rPr lang="en-US" sz="2000" dirty="0"/>
              <a:t> </a:t>
            </a:r>
            <a:r>
              <a:rPr lang="en-US" sz="2000" dirty="0" err="1"/>
              <a:t>gerações</a:t>
            </a:r>
            <a:r>
              <a:rPr lang="en-US" sz="2000" dirty="0"/>
              <a:t>. </a:t>
            </a:r>
          </a:p>
        </p:txBody>
      </p:sp>
      <p:pic>
        <p:nvPicPr>
          <p:cNvPr id="52228" name="Picture 4" descr="Ver a imagem de origem">
            <a:extLst>
              <a:ext uri="{FF2B5EF4-FFF2-40B4-BE49-F238E27FC236}">
                <a16:creationId xmlns:a16="http://schemas.microsoft.com/office/drawing/2014/main" id="{16986E23-7961-705A-0CD7-ED4E7269E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-1" b="-1"/>
          <a:stretch/>
        </p:blipFill>
        <p:spPr bwMode="auto">
          <a:xfrm>
            <a:off x="5959929" y="1551214"/>
            <a:ext cx="5613191" cy="434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7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682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07" name="Rectangle 51206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8E6D37"/>
                </a:solidFill>
              </a:rPr>
              <a:t>Os cenários da fragilidade na sociedade brasileira</a:t>
            </a:r>
          </a:p>
        </p:txBody>
      </p:sp>
      <p:sp>
        <p:nvSpPr>
          <p:cNvPr id="51209" name="Rectangle 51208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8E6D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7" y="1905000"/>
            <a:ext cx="4554202" cy="4225531"/>
          </a:xfrm>
        </p:spPr>
        <p:txBody>
          <a:bodyPr>
            <a:normAutofit lnSpcReduction="10000"/>
          </a:bodyPr>
          <a:lstStyle/>
          <a:p>
            <a:pPr>
              <a:buClr>
                <a:srgbClr val="A97061"/>
              </a:buClr>
            </a:pPr>
            <a:r>
              <a:rPr lang="en-US" sz="2400" dirty="0"/>
              <a:t>A </a:t>
            </a:r>
            <a:r>
              <a:rPr lang="en-US" sz="2400" dirty="0" err="1"/>
              <a:t>destruição</a:t>
            </a:r>
            <a:r>
              <a:rPr lang="en-US" sz="2400" dirty="0"/>
              <a:t> do “</a:t>
            </a:r>
            <a:r>
              <a:rPr lang="en-US" sz="2400" dirty="0" err="1"/>
              <a:t>jardim</a:t>
            </a:r>
            <a:r>
              <a:rPr lang="en-US" sz="2400" dirty="0"/>
              <a:t> do </a:t>
            </a:r>
            <a:r>
              <a:rPr lang="en-US" sz="2400" dirty="0" err="1"/>
              <a:t>Éden</a:t>
            </a:r>
            <a:r>
              <a:rPr lang="en-US" sz="2400" dirty="0"/>
              <a:t>” que, sob </a:t>
            </a:r>
            <a:r>
              <a:rPr lang="en-US" sz="2400" dirty="0" err="1"/>
              <a:t>muitos</a:t>
            </a:r>
            <a:r>
              <a:rPr lang="en-US" sz="2400" dirty="0"/>
              <a:t> </a:t>
            </a:r>
            <a:r>
              <a:rPr lang="en-US" sz="2400" dirty="0" err="1"/>
              <a:t>pontos</a:t>
            </a:r>
            <a:r>
              <a:rPr lang="en-US" sz="2400" dirty="0"/>
              <a:t> de vista,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biomas</a:t>
            </a:r>
            <a:r>
              <a:rPr lang="en-US" sz="2400" dirty="0"/>
              <a:t> </a:t>
            </a:r>
            <a:r>
              <a:rPr lang="en-US" sz="2400" dirty="0" err="1"/>
              <a:t>brasileiros</a:t>
            </a:r>
            <a:r>
              <a:rPr lang="en-US" sz="2400" dirty="0"/>
              <a:t>, </a:t>
            </a:r>
            <a:r>
              <a:rPr lang="en-US" sz="2400" dirty="0" err="1"/>
              <a:t>não</a:t>
            </a:r>
            <a:r>
              <a:rPr lang="en-US" sz="2400" dirty="0"/>
              <a:t> se </a:t>
            </a:r>
            <a:r>
              <a:rPr lang="en-US" sz="2400" dirty="0" err="1"/>
              <a:t>dá</a:t>
            </a:r>
            <a:r>
              <a:rPr lang="en-US" sz="2400" dirty="0"/>
              <a:t> </a:t>
            </a:r>
            <a:r>
              <a:rPr lang="en-US" sz="2400" dirty="0" err="1"/>
              <a:t>apenas</a:t>
            </a:r>
            <a:r>
              <a:rPr lang="en-US" sz="2400" dirty="0"/>
              <a:t> em </a:t>
            </a:r>
            <a:r>
              <a:rPr lang="en-US" sz="2400" dirty="0" err="1"/>
              <a:t>função</a:t>
            </a:r>
            <a:r>
              <a:rPr lang="en-US" sz="2400" dirty="0"/>
              <a:t> da </a:t>
            </a:r>
            <a:r>
              <a:rPr lang="en-US" sz="2400" dirty="0" err="1"/>
              <a:t>exploração</a:t>
            </a:r>
            <a:r>
              <a:rPr lang="en-US" sz="2400" dirty="0"/>
              <a:t> </a:t>
            </a:r>
            <a:r>
              <a:rPr lang="en-US" sz="2400" dirty="0" err="1"/>
              <a:t>visando</a:t>
            </a:r>
            <a:r>
              <a:rPr lang="en-US" sz="2400" dirty="0"/>
              <a:t> o </a:t>
            </a:r>
            <a:r>
              <a:rPr lang="en-US" sz="2400" dirty="0" err="1"/>
              <a:t>agronegócio</a:t>
            </a:r>
            <a:r>
              <a:rPr lang="en-US" sz="2400" dirty="0"/>
              <a:t>, mas </a:t>
            </a:r>
            <a:r>
              <a:rPr lang="en-US" sz="2400" dirty="0" err="1"/>
              <a:t>também</a:t>
            </a:r>
            <a:r>
              <a:rPr lang="en-US" sz="2400" dirty="0"/>
              <a:t> em </a:t>
            </a:r>
            <a:r>
              <a:rPr lang="en-US" sz="2400" dirty="0" err="1"/>
              <a:t>função</a:t>
            </a:r>
            <a:r>
              <a:rPr lang="en-US" sz="2400" dirty="0"/>
              <a:t> da </a:t>
            </a:r>
            <a:r>
              <a:rPr lang="en-US" sz="2400" dirty="0" err="1"/>
              <a:t>mineração</a:t>
            </a:r>
            <a:r>
              <a:rPr lang="en-US" sz="2400" dirty="0"/>
              <a:t>. Ela é a </a:t>
            </a:r>
            <a:r>
              <a:rPr lang="en-US" sz="2400" dirty="0" err="1"/>
              <a:t>fonte</a:t>
            </a:r>
            <a:r>
              <a:rPr lang="en-US" sz="2400" dirty="0"/>
              <a:t> de commodities </a:t>
            </a:r>
            <a:r>
              <a:rPr lang="en-US" sz="2400" dirty="0" err="1"/>
              <a:t>altamente</a:t>
            </a:r>
            <a:r>
              <a:rPr lang="en-US" sz="2400" dirty="0"/>
              <a:t> </a:t>
            </a:r>
            <a:r>
              <a:rPr lang="en-US" sz="2400" dirty="0" err="1"/>
              <a:t>valorizadas</a:t>
            </a:r>
            <a:r>
              <a:rPr lang="en-US" sz="2400" dirty="0"/>
              <a:t> no mercado </a:t>
            </a:r>
            <a:r>
              <a:rPr lang="en-US" sz="2400" dirty="0" err="1"/>
              <a:t>internacional</a:t>
            </a:r>
            <a:r>
              <a:rPr lang="en-US" sz="2400" dirty="0"/>
              <a:t>. </a:t>
            </a:r>
          </a:p>
        </p:txBody>
      </p:sp>
      <p:pic>
        <p:nvPicPr>
          <p:cNvPr id="51202" name="Picture 2" descr="Mineração é uma atividade que consiste na extração de minérios do subsolo.">
            <a:extLst>
              <a:ext uri="{FF2B5EF4-FFF2-40B4-BE49-F238E27FC236}">
                <a16:creationId xmlns:a16="http://schemas.microsoft.com/office/drawing/2014/main" id="{55849E1F-EDD8-E36D-35EC-C7EC1051A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1" r="4490"/>
          <a:stretch/>
        </p:blipFill>
        <p:spPr bwMode="auto">
          <a:xfrm>
            <a:off x="5274129" y="1052204"/>
            <a:ext cx="6687801" cy="50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051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183" name="Rectangle 50182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3C6336"/>
                </a:solidFill>
              </a:rPr>
              <a:t>Os cenários da fragilidade na sociedade brasileira</a:t>
            </a:r>
          </a:p>
        </p:txBody>
      </p:sp>
      <p:sp>
        <p:nvSpPr>
          <p:cNvPr id="50185" name="Rectangle 50184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C63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1905000"/>
            <a:ext cx="4131128" cy="4151475"/>
          </a:xfrm>
        </p:spPr>
        <p:txBody>
          <a:bodyPr>
            <a:normAutofit/>
          </a:bodyPr>
          <a:lstStyle/>
          <a:p>
            <a:pPr>
              <a:buClr>
                <a:srgbClr val="2170CB"/>
              </a:buClr>
            </a:pPr>
            <a:r>
              <a:rPr lang="en-US" sz="2000" dirty="0"/>
              <a:t>As </a:t>
            </a:r>
            <a:r>
              <a:rPr lang="en-US" sz="2000" dirty="0" err="1"/>
              <a:t>tragédias</a:t>
            </a:r>
            <a:r>
              <a:rPr lang="en-US" sz="2000" dirty="0"/>
              <a:t> de Mariana e </a:t>
            </a:r>
            <a:r>
              <a:rPr lang="en-US" sz="2000" dirty="0" err="1"/>
              <a:t>Brumadinho</a:t>
            </a:r>
            <a:r>
              <a:rPr lang="en-US" sz="2000" dirty="0"/>
              <a:t>, </a:t>
            </a:r>
            <a:r>
              <a:rPr lang="en-US" sz="2000" dirty="0" err="1"/>
              <a:t>mostram</a:t>
            </a:r>
            <a:r>
              <a:rPr lang="en-US" sz="2000" dirty="0"/>
              <a:t> o </a:t>
            </a:r>
            <a:r>
              <a:rPr lang="en-US" sz="2000" dirty="0" err="1"/>
              <a:t>lado</a:t>
            </a:r>
            <a:r>
              <a:rPr lang="en-US" sz="2000" dirty="0"/>
              <a:t> </a:t>
            </a:r>
            <a:r>
              <a:rPr lang="en-US" sz="2000" dirty="0" err="1"/>
              <a:t>perverso</a:t>
            </a:r>
            <a:r>
              <a:rPr lang="en-US" sz="2000" dirty="0"/>
              <a:t> do modo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tem</a:t>
            </a:r>
            <a:r>
              <a:rPr lang="en-US" sz="2000" dirty="0"/>
              <a:t> </a:t>
            </a:r>
            <a:r>
              <a:rPr lang="en-US" sz="2000" dirty="0" err="1"/>
              <a:t>sido</a:t>
            </a:r>
            <a:r>
              <a:rPr lang="en-US" sz="2000" dirty="0"/>
              <a:t> </a:t>
            </a:r>
            <a:r>
              <a:rPr lang="en-US" sz="2000" dirty="0" err="1"/>
              <a:t>feita</a:t>
            </a:r>
            <a:r>
              <a:rPr lang="en-US" sz="2000" dirty="0"/>
              <a:t> esta </a:t>
            </a:r>
            <a:r>
              <a:rPr lang="en-US" sz="2000" dirty="0" err="1"/>
              <a:t>exploração</a:t>
            </a:r>
            <a:r>
              <a:rPr lang="en-US" sz="2000" dirty="0"/>
              <a:t>. À </a:t>
            </a:r>
            <a:r>
              <a:rPr lang="en-US" sz="2000" dirty="0" err="1"/>
              <a:t>custa</a:t>
            </a:r>
            <a:r>
              <a:rPr lang="en-US" sz="2000" dirty="0"/>
              <a:t> de </a:t>
            </a:r>
            <a:r>
              <a:rPr lang="en-US" sz="2000" dirty="0" err="1"/>
              <a:t>vidas</a:t>
            </a:r>
            <a:r>
              <a:rPr lang="en-US" sz="2000" dirty="0"/>
              <a:t> e </a:t>
            </a:r>
            <a:r>
              <a:rPr lang="en-US" sz="2000" dirty="0" err="1"/>
              <a:t>também</a:t>
            </a:r>
            <a:r>
              <a:rPr lang="en-US" sz="2000" dirty="0"/>
              <a:t> do que </a:t>
            </a:r>
            <a:r>
              <a:rPr lang="en-US" sz="2000" dirty="0" err="1"/>
              <a:t>alguns</a:t>
            </a:r>
            <a:r>
              <a:rPr lang="en-US" sz="2000" dirty="0"/>
              <a:t> </a:t>
            </a:r>
            <a:r>
              <a:rPr lang="en-US" sz="2000" dirty="0" err="1"/>
              <a:t>têm</a:t>
            </a:r>
            <a:r>
              <a:rPr lang="en-US" sz="2000" dirty="0"/>
              <a:t> </a:t>
            </a:r>
            <a:r>
              <a:rPr lang="en-US" sz="2000" dirty="0" err="1"/>
              <a:t>chamado</a:t>
            </a:r>
            <a:r>
              <a:rPr lang="en-US" sz="2000" dirty="0"/>
              <a:t> de </a:t>
            </a:r>
            <a:r>
              <a:rPr lang="en-US" sz="2000" dirty="0" err="1"/>
              <a:t>ecocídio</a:t>
            </a:r>
            <a:r>
              <a:rPr lang="en-US" sz="2000" dirty="0"/>
              <a:t>.</a:t>
            </a:r>
          </a:p>
          <a:p>
            <a:pPr>
              <a:buClr>
                <a:srgbClr val="2170CB"/>
              </a:buClr>
            </a:pPr>
            <a:r>
              <a:rPr lang="en-US" sz="2000" dirty="0"/>
              <a:t>No </a:t>
            </a:r>
            <a:r>
              <a:rPr lang="en-US" sz="2000" dirty="0" err="1"/>
              <a:t>Nordeste</a:t>
            </a:r>
            <a:r>
              <a:rPr lang="en-US" sz="2000" dirty="0"/>
              <a:t>, as </a:t>
            </a:r>
            <a:r>
              <a:rPr lang="en-US" sz="2000" dirty="0" err="1"/>
              <a:t>enxentes</a:t>
            </a:r>
            <a:r>
              <a:rPr lang="en-US" sz="2000" dirty="0"/>
              <a:t> </a:t>
            </a:r>
            <a:r>
              <a:rPr lang="en-US" sz="2000" dirty="0" err="1"/>
              <a:t>recentes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consequências</a:t>
            </a:r>
            <a:r>
              <a:rPr lang="en-US" sz="2000" dirty="0"/>
              <a:t> do </a:t>
            </a:r>
            <a:r>
              <a:rPr lang="en-US" sz="2000" dirty="0" err="1"/>
              <a:t>desequilíbrio</a:t>
            </a:r>
            <a:r>
              <a:rPr lang="en-US" sz="2000" dirty="0"/>
              <a:t> </a:t>
            </a:r>
            <a:r>
              <a:rPr lang="en-US" sz="2000" dirty="0" err="1"/>
              <a:t>ecológico</a:t>
            </a:r>
            <a:r>
              <a:rPr lang="en-US" sz="2000" dirty="0"/>
              <a:t>.</a:t>
            </a:r>
          </a:p>
        </p:txBody>
      </p:sp>
      <p:pic>
        <p:nvPicPr>
          <p:cNvPr id="50178" name="Picture 2" descr="Ver a imagem de origem">
            <a:extLst>
              <a:ext uri="{FF2B5EF4-FFF2-40B4-BE49-F238E27FC236}">
                <a16:creationId xmlns:a16="http://schemas.microsoft.com/office/drawing/2014/main" id="{DF87885B-2349-2F05-8354-9AC4914AA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r="18791" b="-1"/>
          <a:stretch/>
        </p:blipFill>
        <p:spPr bwMode="auto">
          <a:xfrm>
            <a:off x="4765847" y="832758"/>
            <a:ext cx="6776929" cy="52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7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84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159" name="Rectangle 49158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5C6F44"/>
                </a:solidFill>
              </a:rPr>
              <a:t>Os cenários da fragilidade na sociedade brasileira</a:t>
            </a:r>
          </a:p>
        </p:txBody>
      </p:sp>
      <p:sp>
        <p:nvSpPr>
          <p:cNvPr id="49161" name="Rectangle 49160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C6F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78" y="1905001"/>
            <a:ext cx="4492236" cy="429271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CD9B4C"/>
              </a:buClr>
            </a:pPr>
            <a:r>
              <a:rPr lang="en-US" sz="2000" dirty="0"/>
              <a:t>Como </a:t>
            </a:r>
            <a:r>
              <a:rPr lang="en-US" sz="2000" dirty="0" err="1"/>
              <a:t>também</a:t>
            </a:r>
            <a:r>
              <a:rPr lang="en-US" sz="2000" dirty="0"/>
              <a:t> </a:t>
            </a:r>
            <a:r>
              <a:rPr lang="en-US" sz="2000" dirty="0" err="1"/>
              <a:t>foi</a:t>
            </a:r>
            <a:r>
              <a:rPr lang="en-US" sz="2000" dirty="0"/>
              <a:t> </a:t>
            </a:r>
            <a:r>
              <a:rPr lang="en-US" sz="2000" dirty="0" err="1"/>
              <a:t>denunciada</a:t>
            </a:r>
            <a:r>
              <a:rPr lang="en-US" sz="2000" dirty="0"/>
              <a:t> no </a:t>
            </a:r>
            <a:r>
              <a:rPr lang="en-US" sz="2000" dirty="0" err="1"/>
              <a:t>Sínodo</a:t>
            </a:r>
            <a:r>
              <a:rPr lang="en-US" sz="2000" dirty="0"/>
              <a:t> da Amazônia, à </a:t>
            </a:r>
            <a:r>
              <a:rPr lang="en-US" sz="2000" dirty="0" err="1"/>
              <a:t>destruição</a:t>
            </a:r>
            <a:r>
              <a:rPr lang="en-US" sz="2000" dirty="0"/>
              <a:t> do </a:t>
            </a:r>
            <a:r>
              <a:rPr lang="en-US" sz="2000" dirty="0" err="1"/>
              <a:t>meio</a:t>
            </a:r>
            <a:r>
              <a:rPr lang="en-US" sz="2000" dirty="0"/>
              <a:t> </a:t>
            </a:r>
            <a:r>
              <a:rPr lang="en-US" sz="2000" dirty="0" err="1"/>
              <a:t>ambiente</a:t>
            </a:r>
            <a:r>
              <a:rPr lang="en-US" sz="2000" dirty="0"/>
              <a:t> </a:t>
            </a:r>
            <a:r>
              <a:rPr lang="en-US" sz="2000" dirty="0" err="1"/>
              <a:t>deve</a:t>
            </a:r>
            <a:r>
              <a:rPr lang="en-US" sz="2000" dirty="0"/>
              <a:t>-se </a:t>
            </a:r>
            <a:r>
              <a:rPr lang="en-US" sz="2000" dirty="0" err="1"/>
              <a:t>ainda</a:t>
            </a:r>
            <a:r>
              <a:rPr lang="en-US" sz="2000" dirty="0"/>
              <a:t> </a:t>
            </a:r>
            <a:r>
              <a:rPr lang="en-US" sz="2000" dirty="0" err="1"/>
              <a:t>acrescentar</a:t>
            </a:r>
            <a:r>
              <a:rPr lang="en-US" sz="2000" dirty="0"/>
              <a:t> a das </a:t>
            </a:r>
            <a:r>
              <a:rPr lang="en-US" sz="2000" dirty="0" err="1"/>
              <a:t>culturas</a:t>
            </a:r>
            <a:r>
              <a:rPr lang="en-US" sz="2000" dirty="0"/>
              <a:t> </a:t>
            </a:r>
            <a:r>
              <a:rPr lang="en-US" sz="2000" dirty="0" err="1"/>
              <a:t>ancestrais</a:t>
            </a:r>
            <a:r>
              <a:rPr lang="en-US" sz="2000" dirty="0"/>
              <a:t> que </a:t>
            </a:r>
            <a:r>
              <a:rPr lang="en-US" sz="2000" dirty="0" err="1"/>
              <a:t>vivem</a:t>
            </a:r>
            <a:r>
              <a:rPr lang="en-US" sz="2000" dirty="0"/>
              <a:t> </a:t>
            </a:r>
            <a:r>
              <a:rPr lang="en-US" sz="2000" dirty="0" err="1"/>
              <a:t>nessas</a:t>
            </a:r>
            <a:r>
              <a:rPr lang="en-US" sz="2000" dirty="0"/>
              <a:t> </a:t>
            </a:r>
            <a:r>
              <a:rPr lang="en-US" sz="2000" dirty="0" err="1"/>
              <a:t>regiões</a:t>
            </a:r>
            <a:r>
              <a:rPr lang="en-US" sz="2000" dirty="0"/>
              <a:t> </a:t>
            </a:r>
            <a:r>
              <a:rPr lang="en-US" sz="2000" dirty="0" err="1"/>
              <a:t>ricas</a:t>
            </a:r>
            <a:r>
              <a:rPr lang="en-US" sz="2000" dirty="0"/>
              <a:t> de </a:t>
            </a:r>
            <a:r>
              <a:rPr lang="en-US" sz="2000" dirty="0" err="1"/>
              <a:t>biodiversidade</a:t>
            </a:r>
            <a:r>
              <a:rPr lang="en-US" sz="2000" dirty="0"/>
              <a:t> e </a:t>
            </a:r>
            <a:r>
              <a:rPr lang="en-US" sz="2000" dirty="0" err="1"/>
              <a:t>riquezas</a:t>
            </a:r>
            <a:r>
              <a:rPr lang="en-US" sz="2000" dirty="0"/>
              <a:t> </a:t>
            </a:r>
            <a:r>
              <a:rPr lang="en-US" sz="2000" dirty="0" err="1"/>
              <a:t>minerais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  <a:buClr>
                <a:srgbClr val="CD9B4C"/>
              </a:buClr>
            </a:pP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indígenas</a:t>
            </a:r>
            <a:r>
              <a:rPr lang="en-US" sz="2000" dirty="0"/>
              <a:t> da Amazônia, </a:t>
            </a:r>
            <a:r>
              <a:rPr lang="en-US" sz="2000" dirty="0" err="1"/>
              <a:t>dentre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quais</a:t>
            </a:r>
            <a:r>
              <a:rPr lang="en-US" sz="2000" dirty="0"/>
              <a:t> </a:t>
            </a:r>
            <a:r>
              <a:rPr lang="en-US" sz="2000" dirty="0" err="1"/>
              <a:t>muitos</a:t>
            </a:r>
            <a:r>
              <a:rPr lang="en-US" sz="2000" dirty="0"/>
              <a:t> em </a:t>
            </a:r>
            <a:r>
              <a:rPr lang="en-US" sz="2000" dirty="0" err="1"/>
              <a:t>isolamento</a:t>
            </a:r>
            <a:r>
              <a:rPr lang="en-US" sz="2000" dirty="0"/>
              <a:t> </a:t>
            </a:r>
            <a:r>
              <a:rPr lang="en-US" sz="2000" dirty="0" err="1"/>
              <a:t>voluntário</a:t>
            </a:r>
            <a:r>
              <a:rPr lang="en-US" sz="2000" dirty="0"/>
              <a:t>, </a:t>
            </a:r>
            <a:r>
              <a:rPr lang="en-US" sz="2000" dirty="0" err="1"/>
              <a:t>sofrem</a:t>
            </a:r>
            <a:r>
              <a:rPr lang="en-US" sz="2000" dirty="0"/>
              <a:t> </a:t>
            </a:r>
            <a:r>
              <a:rPr lang="en-US" sz="2000" dirty="0" err="1"/>
              <a:t>todo</a:t>
            </a:r>
            <a:r>
              <a:rPr lang="en-US" sz="2000" dirty="0"/>
              <a:t> </a:t>
            </a:r>
            <a:r>
              <a:rPr lang="en-US" sz="2000" dirty="0" err="1"/>
              <a:t>tipo</a:t>
            </a:r>
            <a:r>
              <a:rPr lang="en-US" sz="2000" dirty="0"/>
              <a:t> de </a:t>
            </a:r>
            <a:r>
              <a:rPr lang="en-US" sz="2000" dirty="0" err="1"/>
              <a:t>violência</a:t>
            </a:r>
            <a:r>
              <a:rPr lang="en-US" sz="2000" dirty="0"/>
              <a:t>, que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últimos</a:t>
            </a:r>
            <a:r>
              <a:rPr lang="en-US" sz="2000" dirty="0"/>
              <a:t> </a:t>
            </a:r>
            <a:r>
              <a:rPr lang="en-US" sz="2000" dirty="0" err="1"/>
              <a:t>anos</a:t>
            </a:r>
            <a:r>
              <a:rPr lang="en-US" sz="2000" dirty="0"/>
              <a:t> se </a:t>
            </a:r>
            <a:r>
              <a:rPr lang="en-US" sz="2000" dirty="0" err="1"/>
              <a:t>acelerou</a:t>
            </a:r>
            <a:r>
              <a:rPr lang="en-US" sz="2000" dirty="0"/>
              <a:t> com a forma </a:t>
            </a:r>
            <a:r>
              <a:rPr lang="en-US" sz="2000" dirty="0" err="1"/>
              <a:t>como</a:t>
            </a:r>
            <a:r>
              <a:rPr lang="en-US" sz="2000" dirty="0"/>
              <a:t> o </a:t>
            </a:r>
            <a:r>
              <a:rPr lang="en-US" sz="2000" dirty="0" err="1"/>
              <a:t>atual</a:t>
            </a:r>
            <a:r>
              <a:rPr lang="en-US" sz="2000" dirty="0"/>
              <a:t> </a:t>
            </a:r>
            <a:r>
              <a:rPr lang="en-US" sz="2000" dirty="0" err="1"/>
              <a:t>governo</a:t>
            </a:r>
            <a:r>
              <a:rPr lang="en-US" sz="2000" dirty="0"/>
              <a:t> </a:t>
            </a:r>
            <a:r>
              <a:rPr lang="en-US" sz="2000" dirty="0" err="1"/>
              <a:t>tem</a:t>
            </a:r>
            <a:r>
              <a:rPr lang="en-US" sz="2000" dirty="0"/>
              <a:t> </a:t>
            </a:r>
            <a:r>
              <a:rPr lang="en-US" sz="2000" dirty="0" err="1"/>
              <a:t>tratado</a:t>
            </a:r>
            <a:r>
              <a:rPr lang="en-US" sz="2000" dirty="0"/>
              <a:t> a </a:t>
            </a:r>
            <a:r>
              <a:rPr lang="en-US" sz="2000" dirty="0" err="1"/>
              <a:t>questão</a:t>
            </a:r>
            <a:r>
              <a:rPr lang="en-US" sz="2000" dirty="0"/>
              <a:t> </a:t>
            </a:r>
            <a:r>
              <a:rPr lang="en-US" sz="2000" dirty="0" err="1"/>
              <a:t>ambiental</a:t>
            </a:r>
            <a:r>
              <a:rPr lang="en-US" sz="2000" dirty="0"/>
              <a:t>.</a:t>
            </a:r>
          </a:p>
        </p:txBody>
      </p:sp>
      <p:pic>
        <p:nvPicPr>
          <p:cNvPr id="49154" name="Picture 2" descr="Ver a imagem de origem">
            <a:extLst>
              <a:ext uri="{FF2B5EF4-FFF2-40B4-BE49-F238E27FC236}">
                <a16:creationId xmlns:a16="http://schemas.microsoft.com/office/drawing/2014/main" id="{943B6744-0C7C-A09A-CDD2-90556812E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2" r="11136" b="1"/>
          <a:stretch/>
        </p:blipFill>
        <p:spPr bwMode="auto">
          <a:xfrm>
            <a:off x="5241745" y="969090"/>
            <a:ext cx="6462277" cy="509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3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4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35" name="Rectangle 48134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6F6F43"/>
                </a:solidFill>
              </a:rPr>
              <a:t>Os cenários da fragilidade na sociedade brasileira</a:t>
            </a:r>
          </a:p>
        </p:txBody>
      </p:sp>
      <p:sp>
        <p:nvSpPr>
          <p:cNvPr id="48137" name="Rectangle 48136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F6F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4" y="1905000"/>
            <a:ext cx="4691743" cy="398785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5A96D9"/>
              </a:buClr>
            </a:pPr>
            <a:r>
              <a:rPr lang="en-US" sz="2000" dirty="0" err="1"/>
              <a:t>Há</a:t>
            </a:r>
            <a:r>
              <a:rPr lang="en-US" sz="2000" dirty="0"/>
              <a:t> 10 </a:t>
            </a:r>
            <a:r>
              <a:rPr lang="en-US" sz="2000" dirty="0" err="1"/>
              <a:t>anos</a:t>
            </a:r>
            <a:r>
              <a:rPr lang="en-US" sz="2000" dirty="0"/>
              <a:t>, </a:t>
            </a:r>
            <a:r>
              <a:rPr lang="en-US" sz="2000" dirty="0" err="1"/>
              <a:t>quando</a:t>
            </a:r>
            <a:r>
              <a:rPr lang="en-US" sz="2000" dirty="0"/>
              <a:t> o Brasil </a:t>
            </a:r>
            <a:r>
              <a:rPr lang="en-US" sz="2000" dirty="0" err="1"/>
              <a:t>começou</a:t>
            </a:r>
            <a:r>
              <a:rPr lang="en-US" sz="2000" dirty="0"/>
              <a:t> a </a:t>
            </a:r>
            <a:r>
              <a:rPr lang="en-US" sz="2000" dirty="0" err="1"/>
              <a:t>exploração</a:t>
            </a:r>
            <a:r>
              <a:rPr lang="en-US" sz="2000" dirty="0"/>
              <a:t> do </a:t>
            </a:r>
            <a:r>
              <a:rPr lang="en-US" sz="2000" dirty="0" err="1"/>
              <a:t>pré-sal</a:t>
            </a:r>
            <a:r>
              <a:rPr lang="en-US" sz="2000" dirty="0"/>
              <a:t>, </a:t>
            </a:r>
            <a:r>
              <a:rPr lang="en-US" sz="2000" dirty="0" err="1"/>
              <a:t>acreditava</a:t>
            </a:r>
            <a:r>
              <a:rPr lang="en-US" sz="2000" dirty="0"/>
              <a:t>-se que </a:t>
            </a:r>
            <a:r>
              <a:rPr lang="en-US" sz="2000" dirty="0" err="1"/>
              <a:t>esse</a:t>
            </a:r>
            <a:r>
              <a:rPr lang="en-US" sz="2000" dirty="0"/>
              <a:t> </a:t>
            </a:r>
            <a:r>
              <a:rPr lang="en-US" sz="2000" dirty="0" err="1"/>
              <a:t>enorme</a:t>
            </a:r>
            <a:r>
              <a:rPr lang="en-US" sz="2000" dirty="0"/>
              <a:t> </a:t>
            </a:r>
            <a:r>
              <a:rPr lang="en-US" sz="2000" dirty="0" err="1"/>
              <a:t>potencial</a:t>
            </a:r>
            <a:r>
              <a:rPr lang="en-US" sz="2000" dirty="0"/>
              <a:t> </a:t>
            </a:r>
            <a:r>
              <a:rPr lang="en-US" sz="2000" dirty="0" err="1"/>
              <a:t>energético</a:t>
            </a:r>
            <a:r>
              <a:rPr lang="en-US" sz="2000" dirty="0"/>
              <a:t> </a:t>
            </a:r>
            <a:r>
              <a:rPr lang="en-US" sz="2000" dirty="0" err="1"/>
              <a:t>produziria</a:t>
            </a:r>
            <a:r>
              <a:rPr lang="en-US" sz="2000" dirty="0"/>
              <a:t> </a:t>
            </a:r>
            <a:r>
              <a:rPr lang="en-US" sz="2000" dirty="0" err="1"/>
              <a:t>muitas</a:t>
            </a:r>
            <a:r>
              <a:rPr lang="en-US" sz="2000" dirty="0"/>
              <a:t> </a:t>
            </a:r>
            <a:r>
              <a:rPr lang="en-US" sz="2000" dirty="0" err="1"/>
              <a:t>riquezas</a:t>
            </a:r>
            <a:r>
              <a:rPr lang="en-US" sz="2000" dirty="0"/>
              <a:t> e </a:t>
            </a:r>
            <a:r>
              <a:rPr lang="en-US" sz="2000" dirty="0" err="1"/>
              <a:t>faria</a:t>
            </a:r>
            <a:r>
              <a:rPr lang="en-US" sz="2000" dirty="0"/>
              <a:t> o </a:t>
            </a:r>
            <a:r>
              <a:rPr lang="en-US" sz="2000" dirty="0" err="1"/>
              <a:t>país</a:t>
            </a:r>
            <a:r>
              <a:rPr lang="en-US" sz="2000" dirty="0"/>
              <a:t> </a:t>
            </a:r>
            <a:r>
              <a:rPr lang="en-US" sz="2000" dirty="0" err="1"/>
              <a:t>dar</a:t>
            </a:r>
            <a:r>
              <a:rPr lang="en-US" sz="2000" dirty="0"/>
              <a:t> </a:t>
            </a:r>
            <a:r>
              <a:rPr lang="en-US" sz="2000" dirty="0" err="1"/>
              <a:t>saltos</a:t>
            </a:r>
            <a:r>
              <a:rPr lang="en-US" sz="2000" dirty="0"/>
              <a:t> </a:t>
            </a:r>
            <a:r>
              <a:rPr lang="en-US" sz="2000" dirty="0" err="1"/>
              <a:t>enormes</a:t>
            </a:r>
            <a:r>
              <a:rPr lang="en-US" sz="2000" dirty="0"/>
              <a:t> no </a:t>
            </a:r>
            <a:r>
              <a:rPr lang="en-US" sz="2000" dirty="0" err="1"/>
              <a:t>seu</a:t>
            </a:r>
            <a:r>
              <a:rPr lang="en-US" sz="2000" dirty="0"/>
              <a:t> </a:t>
            </a:r>
            <a:r>
              <a:rPr lang="en-US" sz="2000" dirty="0" err="1"/>
              <a:t>desenvolvimento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  <a:buClr>
                <a:srgbClr val="5A96D9"/>
              </a:buClr>
            </a:pPr>
            <a:r>
              <a:rPr lang="en-US" sz="2000" dirty="0"/>
              <a:t>As </a:t>
            </a:r>
            <a:r>
              <a:rPr lang="en-US" sz="2000" dirty="0" err="1"/>
              <a:t>decisões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royalties do </a:t>
            </a:r>
            <a:r>
              <a:rPr lang="en-US" sz="2000" dirty="0" err="1"/>
              <a:t>pré-sal</a:t>
            </a:r>
            <a:r>
              <a:rPr lang="en-US" sz="2000" dirty="0"/>
              <a:t>, </a:t>
            </a:r>
            <a:r>
              <a:rPr lang="en-US" sz="2000" dirty="0" err="1"/>
              <a:t>direcionados</a:t>
            </a:r>
            <a:r>
              <a:rPr lang="en-US" sz="2000" dirty="0"/>
              <a:t> para a Educação e a </a:t>
            </a:r>
            <a:r>
              <a:rPr lang="en-US" sz="2000" dirty="0" err="1"/>
              <a:t>Saúde</a:t>
            </a:r>
            <a:r>
              <a:rPr lang="en-US" sz="2000" dirty="0"/>
              <a:t>, </a:t>
            </a:r>
            <a:r>
              <a:rPr lang="en-US" sz="2000" dirty="0" err="1"/>
              <a:t>têm</a:t>
            </a:r>
            <a:r>
              <a:rPr lang="en-US" sz="2000" dirty="0"/>
              <a:t> </a:t>
            </a:r>
            <a:r>
              <a:rPr lang="en-US" sz="2000" dirty="0" err="1"/>
              <a:t>sido</a:t>
            </a:r>
            <a:r>
              <a:rPr lang="en-US" sz="2000" dirty="0"/>
              <a:t> </a:t>
            </a:r>
            <a:r>
              <a:rPr lang="en-US" sz="2000" dirty="0" err="1"/>
              <a:t>sistematicamente</a:t>
            </a:r>
            <a:r>
              <a:rPr lang="en-US" sz="2000" dirty="0"/>
              <a:t> </a:t>
            </a:r>
            <a:r>
              <a:rPr lang="en-US" sz="2000" dirty="0" err="1"/>
              <a:t>descumpridas</a:t>
            </a:r>
            <a:r>
              <a:rPr lang="en-US" sz="2000" dirty="0"/>
              <a:t>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últimos</a:t>
            </a:r>
            <a:r>
              <a:rPr lang="en-US" sz="2000" dirty="0"/>
              <a:t> </a:t>
            </a:r>
            <a:r>
              <a:rPr lang="en-US" sz="2000" dirty="0" err="1"/>
              <a:t>anos</a:t>
            </a:r>
            <a:r>
              <a:rPr lang="en-US" sz="2000" dirty="0"/>
              <a:t>, com a </a:t>
            </a:r>
            <a:r>
              <a:rPr lang="en-US" sz="2000" dirty="0" err="1"/>
              <a:t>política</a:t>
            </a:r>
            <a:r>
              <a:rPr lang="en-US" sz="2000" dirty="0"/>
              <a:t> de </a:t>
            </a:r>
            <a:r>
              <a:rPr lang="en-US" sz="2000" dirty="0" err="1"/>
              <a:t>sucateamento</a:t>
            </a:r>
            <a:r>
              <a:rPr lang="en-US" sz="2000" dirty="0"/>
              <a:t> da </a:t>
            </a:r>
            <a:r>
              <a:rPr lang="en-US" sz="2000" dirty="0" err="1"/>
              <a:t>Petrobrás</a:t>
            </a:r>
            <a:r>
              <a:rPr lang="en-US" sz="2000" dirty="0"/>
              <a:t> e o </a:t>
            </a:r>
            <a:r>
              <a:rPr lang="en-US" sz="2000" dirty="0" err="1"/>
              <a:t>orçamento</a:t>
            </a:r>
            <a:r>
              <a:rPr lang="en-US" sz="2000" dirty="0"/>
              <a:t> </a:t>
            </a:r>
            <a:r>
              <a:rPr lang="en-US" sz="2000" dirty="0" err="1"/>
              <a:t>secreto</a:t>
            </a:r>
            <a:r>
              <a:rPr lang="en-US" sz="2000" dirty="0"/>
              <a:t>.</a:t>
            </a:r>
          </a:p>
        </p:txBody>
      </p:sp>
      <p:pic>
        <p:nvPicPr>
          <p:cNvPr id="48130" name="Picture 2" descr="Decisões após 2016 diminuem possibilidade de converter exploração dos campos em investimentos estatais">
            <a:extLst>
              <a:ext uri="{FF2B5EF4-FFF2-40B4-BE49-F238E27FC236}">
                <a16:creationId xmlns:a16="http://schemas.microsoft.com/office/drawing/2014/main" id="{93495E21-D4A7-604F-82A3-2DB324E7B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r="247" b="-2"/>
          <a:stretch/>
        </p:blipFill>
        <p:spPr bwMode="auto">
          <a:xfrm>
            <a:off x="5388429" y="898071"/>
            <a:ext cx="6515100" cy="499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9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0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111" name="Rectangle 47110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3E6E37"/>
                </a:solidFill>
              </a:rPr>
              <a:t>Os cenários da fragilidade na sociedade brasileira</a:t>
            </a:r>
          </a:p>
        </p:txBody>
      </p:sp>
      <p:sp>
        <p:nvSpPr>
          <p:cNvPr id="47113" name="Rectangle 47112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E6E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528" y="1905000"/>
            <a:ext cx="4376057" cy="3987853"/>
          </a:xfrm>
        </p:spPr>
        <p:txBody>
          <a:bodyPr>
            <a:normAutofit lnSpcReduction="10000"/>
          </a:bodyPr>
          <a:lstStyle/>
          <a:p>
            <a:pPr>
              <a:buClr>
                <a:srgbClr val="DE4A83"/>
              </a:buClr>
            </a:pPr>
            <a:r>
              <a:rPr lang="en-US" sz="2400" dirty="0" err="1"/>
              <a:t>Veremos</a:t>
            </a:r>
            <a:r>
              <a:rPr lang="en-US" sz="2400" dirty="0"/>
              <a:t> </a:t>
            </a:r>
            <a:r>
              <a:rPr lang="en-US" sz="2400" dirty="0" err="1"/>
              <a:t>também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segunda</a:t>
            </a:r>
            <a:r>
              <a:rPr lang="en-US" sz="2400" dirty="0"/>
              <a:t> e </a:t>
            </a:r>
            <a:r>
              <a:rPr lang="en-US" sz="2400" dirty="0" err="1"/>
              <a:t>na</a:t>
            </a:r>
            <a:r>
              <a:rPr lang="en-US" sz="2400" dirty="0"/>
              <a:t> Terceira </a:t>
            </a:r>
            <a:r>
              <a:rPr lang="en-US" sz="2400" dirty="0" err="1"/>
              <a:t>partes</a:t>
            </a:r>
            <a:r>
              <a:rPr lang="en-US" sz="2400" dirty="0"/>
              <a:t> de </a:t>
            </a:r>
            <a:r>
              <a:rPr lang="en-US" sz="2400" dirty="0" err="1"/>
              <a:t>nossa</a:t>
            </a:r>
            <a:r>
              <a:rPr lang="en-US" sz="2400" dirty="0"/>
              <a:t> </a:t>
            </a:r>
            <a:r>
              <a:rPr lang="en-US" sz="2400" dirty="0" err="1"/>
              <a:t>reflexão</a:t>
            </a:r>
            <a:r>
              <a:rPr lang="en-US" sz="2400" dirty="0"/>
              <a:t>, </a:t>
            </a:r>
            <a:r>
              <a:rPr lang="en-US" sz="2400" dirty="0" err="1"/>
              <a:t>algumas</a:t>
            </a:r>
            <a:r>
              <a:rPr lang="en-US" sz="2400" dirty="0"/>
              <a:t> </a:t>
            </a:r>
            <a:r>
              <a:rPr lang="en-US" sz="2400" dirty="0" err="1"/>
              <a:t>pistas</a:t>
            </a:r>
            <a:r>
              <a:rPr lang="en-US" sz="2400" dirty="0"/>
              <a:t> para </a:t>
            </a:r>
            <a:r>
              <a:rPr lang="en-US" sz="2400" dirty="0" err="1"/>
              <a:t>pensar</a:t>
            </a:r>
            <a:r>
              <a:rPr lang="en-US" sz="2400" dirty="0"/>
              <a:t> outro modo de </a:t>
            </a:r>
            <a:r>
              <a:rPr lang="en-US" sz="2400" dirty="0" err="1"/>
              <a:t>habitar</a:t>
            </a:r>
            <a:r>
              <a:rPr lang="en-US" sz="2400" dirty="0"/>
              <a:t> e </a:t>
            </a:r>
            <a:r>
              <a:rPr lang="en-US" sz="2400" dirty="0" err="1"/>
              <a:t>cuidar</a:t>
            </a:r>
            <a:r>
              <a:rPr lang="en-US" sz="2400" dirty="0"/>
              <a:t> da casa </a:t>
            </a:r>
            <a:r>
              <a:rPr lang="en-US" sz="2400" dirty="0" err="1"/>
              <a:t>comum</a:t>
            </a:r>
            <a:r>
              <a:rPr lang="en-US" sz="2400" dirty="0"/>
              <a:t>, para que a </a:t>
            </a:r>
            <a:r>
              <a:rPr lang="en-US" sz="2400" dirty="0" err="1"/>
              <a:t>Igreja</a:t>
            </a:r>
            <a:r>
              <a:rPr lang="en-US" sz="2400" dirty="0"/>
              <a:t> </a:t>
            </a:r>
            <a:r>
              <a:rPr lang="en-US" sz="2400" dirty="0" err="1"/>
              <a:t>possa</a:t>
            </a:r>
            <a:r>
              <a:rPr lang="en-US" sz="2400" dirty="0"/>
              <a:t> </a:t>
            </a:r>
            <a:r>
              <a:rPr lang="en-US" sz="2400" dirty="0" err="1"/>
              <a:t>alimentar</a:t>
            </a:r>
            <a:r>
              <a:rPr lang="en-US" sz="2400" dirty="0"/>
              <a:t> a </a:t>
            </a:r>
            <a:r>
              <a:rPr lang="en-US" sz="2400" dirty="0" err="1"/>
              <a:t>esperança</a:t>
            </a:r>
            <a:r>
              <a:rPr lang="en-US" sz="2400" dirty="0"/>
              <a:t> de que as </a:t>
            </a:r>
            <a:r>
              <a:rPr lang="en-US" sz="2400" dirty="0" err="1"/>
              <a:t>gerações</a:t>
            </a:r>
            <a:r>
              <a:rPr lang="en-US" sz="2400" dirty="0"/>
              <a:t> </a:t>
            </a:r>
            <a:r>
              <a:rPr lang="en-US" sz="2400" dirty="0" err="1"/>
              <a:t>futuras</a:t>
            </a:r>
            <a:r>
              <a:rPr lang="en-US" sz="2400" dirty="0"/>
              <a:t> </a:t>
            </a:r>
            <a:r>
              <a:rPr lang="en-US" sz="2400" dirty="0" err="1"/>
              <a:t>poderão</a:t>
            </a:r>
            <a:r>
              <a:rPr lang="en-US" sz="2400" dirty="0"/>
              <a:t> </a:t>
            </a:r>
            <a:r>
              <a:rPr lang="en-US" sz="2400" dirty="0" err="1"/>
              <a:t>viver</a:t>
            </a:r>
            <a:r>
              <a:rPr lang="en-US" sz="2400" dirty="0"/>
              <a:t> no </a:t>
            </a:r>
            <a:r>
              <a:rPr lang="en-US" sz="2400" dirty="0" err="1"/>
              <a:t>mundo</a:t>
            </a:r>
            <a:r>
              <a:rPr lang="en-US" sz="2400" dirty="0"/>
              <a:t>.</a:t>
            </a:r>
          </a:p>
        </p:txBody>
      </p:sp>
      <p:pic>
        <p:nvPicPr>
          <p:cNvPr id="47106" name="Picture 2">
            <a:extLst>
              <a:ext uri="{FF2B5EF4-FFF2-40B4-BE49-F238E27FC236}">
                <a16:creationId xmlns:a16="http://schemas.microsoft.com/office/drawing/2014/main" id="{1CF2F018-3B4A-B101-505F-E54530FC4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7" r="-2" b="-2"/>
          <a:stretch/>
        </p:blipFill>
        <p:spPr bwMode="auto">
          <a:xfrm>
            <a:off x="5110843" y="1191986"/>
            <a:ext cx="6462277" cy="470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5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711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96" name="Rectangle 46095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61376E"/>
                </a:solidFill>
              </a:rPr>
              <a:t>Os cenários da fragilidade na sociedade brasileira</a:t>
            </a:r>
          </a:p>
        </p:txBody>
      </p:sp>
      <p:sp>
        <p:nvSpPr>
          <p:cNvPr id="46098" name="Rectangle 46097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137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2133600"/>
            <a:ext cx="4406618" cy="375925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B2B625"/>
              </a:buClr>
            </a:pPr>
            <a:r>
              <a:rPr lang="en-US" sz="2400" b="1" dirty="0"/>
              <a:t>3. A </a:t>
            </a:r>
            <a:r>
              <a:rPr lang="en-US" sz="2400" b="1" dirty="0" err="1"/>
              <a:t>fragilidade</a:t>
            </a:r>
            <a:r>
              <a:rPr lang="en-US" sz="2400" b="1" dirty="0"/>
              <a:t> das Relações </a:t>
            </a:r>
          </a:p>
          <a:p>
            <a:pPr>
              <a:buClr>
                <a:srgbClr val="B2B625"/>
              </a:buClr>
            </a:pPr>
            <a:r>
              <a:rPr lang="en-US" sz="2400" dirty="0"/>
              <a:t>No </a:t>
            </a:r>
            <a:r>
              <a:rPr lang="en-US" sz="2400" dirty="0" err="1"/>
              <a:t>jardim</a:t>
            </a:r>
            <a:r>
              <a:rPr lang="en-US" sz="2400" dirty="0"/>
              <a:t> do </a:t>
            </a:r>
            <a:r>
              <a:rPr lang="en-US" sz="2400" dirty="0" err="1"/>
              <a:t>Éden</a:t>
            </a:r>
            <a:r>
              <a:rPr lang="en-US" sz="2400" dirty="0"/>
              <a:t>, a </a:t>
            </a:r>
            <a:r>
              <a:rPr lang="en-US" sz="2400" dirty="0" err="1"/>
              <a:t>criação</a:t>
            </a:r>
            <a:r>
              <a:rPr lang="en-US" sz="2400" dirty="0"/>
              <a:t> se complete </a:t>
            </a:r>
            <a:r>
              <a:rPr lang="en-US" sz="2400" dirty="0" err="1"/>
              <a:t>quando</a:t>
            </a:r>
            <a:r>
              <a:rPr lang="en-US" sz="2400" dirty="0"/>
              <a:t> a Adão é dada </a:t>
            </a:r>
            <a:r>
              <a:rPr lang="en-US" sz="2400" dirty="0" err="1"/>
              <a:t>uma</a:t>
            </a:r>
            <a:r>
              <a:rPr lang="en-US" sz="2400" dirty="0"/>
              <a:t> “</a:t>
            </a:r>
            <a:r>
              <a:rPr lang="en-US" sz="2400" dirty="0" err="1"/>
              <a:t>ajuda</a:t>
            </a:r>
            <a:r>
              <a:rPr lang="en-US" sz="2400" dirty="0"/>
              <a:t>”, </a:t>
            </a:r>
            <a:r>
              <a:rPr lang="en-US" sz="2400" dirty="0" err="1"/>
              <a:t>representada</a:t>
            </a:r>
            <a:r>
              <a:rPr lang="en-US" sz="2400" dirty="0"/>
              <a:t> pela </a:t>
            </a:r>
            <a:r>
              <a:rPr lang="en-US" sz="2400" dirty="0" err="1"/>
              <a:t>diferença</a:t>
            </a:r>
            <a:r>
              <a:rPr lang="en-US" sz="2400" dirty="0"/>
              <a:t> sexual, que o </a:t>
            </a:r>
            <a:r>
              <a:rPr lang="en-US" sz="2400" dirty="0" err="1"/>
              <a:t>faz</a:t>
            </a:r>
            <a:r>
              <a:rPr lang="en-US" sz="2400" dirty="0"/>
              <a:t> “</a:t>
            </a:r>
            <a:r>
              <a:rPr lang="en-US" sz="2400" dirty="0" err="1"/>
              <a:t>deixar</a:t>
            </a:r>
            <a:r>
              <a:rPr lang="en-US" sz="2400" dirty="0"/>
              <a:t> pai e </a:t>
            </a:r>
            <a:r>
              <a:rPr lang="en-US" sz="2400" dirty="0" err="1"/>
              <a:t>mãe</a:t>
            </a:r>
            <a:r>
              <a:rPr lang="en-US" sz="2400" dirty="0"/>
              <a:t> e se </a:t>
            </a:r>
            <a:r>
              <a:rPr lang="en-US" sz="2400" dirty="0" err="1"/>
              <a:t>unir</a:t>
            </a:r>
            <a:r>
              <a:rPr lang="en-US" sz="2400" dirty="0"/>
              <a:t> à </a:t>
            </a:r>
            <a:r>
              <a:rPr lang="en-US" sz="2400" dirty="0" err="1"/>
              <a:t>mulher</a:t>
            </a:r>
            <a:r>
              <a:rPr lang="en-US" sz="2400" dirty="0"/>
              <a:t>, tornado-se com </a:t>
            </a:r>
            <a:r>
              <a:rPr lang="en-US" sz="2400" dirty="0" err="1"/>
              <a:t>ela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só</a:t>
            </a:r>
            <a:r>
              <a:rPr lang="en-US" sz="2400" dirty="0"/>
              <a:t> carne”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Gn</a:t>
            </a:r>
            <a:r>
              <a:rPr lang="en-US" sz="2400" dirty="0"/>
              <a:t> 2,24)</a:t>
            </a:r>
          </a:p>
        </p:txBody>
      </p:sp>
      <p:pic>
        <p:nvPicPr>
          <p:cNvPr id="46084" name="Picture 4" descr="Ver a imagem de origem">
            <a:extLst>
              <a:ext uri="{FF2B5EF4-FFF2-40B4-BE49-F238E27FC236}">
                <a16:creationId xmlns:a16="http://schemas.microsoft.com/office/drawing/2014/main" id="{32AF9DEE-FCEC-0500-460D-18A41155B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r="3071" b="1"/>
          <a:stretch/>
        </p:blipFill>
        <p:spPr bwMode="auto">
          <a:xfrm>
            <a:off x="4765847" y="947057"/>
            <a:ext cx="6807273" cy="494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00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6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179615"/>
            <a:ext cx="11609614" cy="1077685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2">
                    <a:lumMod val="75000"/>
                  </a:schemeClr>
                </a:solidFill>
              </a:rPr>
              <a:t>Os cenários da fragilidade na sociedade brasileira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E4F203-2887-8857-6652-65DAE4455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86" y="1371600"/>
            <a:ext cx="11609614" cy="5306785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Perspectiva:</a:t>
            </a:r>
            <a:r>
              <a:rPr lang="pt-BR" sz="2800" dirty="0"/>
              <a:t> deixar-se afetar pelas “fragilidades” da sociedade brasileira e nordestina, em chave cristológica: o “olhar dos discípulos missionários” (Aparecida). A partir das “periferias”.</a:t>
            </a:r>
          </a:p>
          <a:p>
            <a:r>
              <a:rPr lang="pt-BR" sz="2800" b="1" dirty="0"/>
              <a:t>Característica desse olhar</a:t>
            </a:r>
            <a:r>
              <a:rPr lang="pt-BR" sz="2800" dirty="0"/>
              <a:t>: No sermão da montanha, Jesus nos convida não só a olhar, mas a descobrir no que vemos o agir de Deus: “olhai os pássaros do céu, olhai os lírios do campo” (</a:t>
            </a:r>
            <a:r>
              <a:rPr lang="pt-BR" sz="2800" dirty="0" err="1"/>
              <a:t>Mt</a:t>
            </a:r>
            <a:r>
              <a:rPr lang="pt-BR" sz="2800" dirty="0"/>
              <a:t> 6,26s). Seu olhar é o mesmo do relato da criação do Gênesis: “E Deus viu que era bom” (</a:t>
            </a:r>
            <a:r>
              <a:rPr lang="pt-BR" sz="2800" dirty="0" err="1"/>
              <a:t>Gn</a:t>
            </a:r>
            <a:r>
              <a:rPr lang="pt-BR" sz="2800" dirty="0"/>
              <a:t> 1,4.10.12.18.21.25.31).</a:t>
            </a:r>
          </a:p>
          <a:p>
            <a:r>
              <a:rPr lang="pt-BR" sz="2800" dirty="0"/>
              <a:t>Mas, como na parábola do bom samaritano, trata-se de um olhar que vai além do “ver”. É um olhar que escuta o clamor de quem está caído à beira do caminho e se compadece.</a:t>
            </a:r>
          </a:p>
        </p:txBody>
      </p:sp>
    </p:spTree>
    <p:extLst>
      <p:ext uri="{BB962C8B-B14F-4D97-AF65-F5344CB8AC3E}">
        <p14:creationId xmlns:p14="http://schemas.microsoft.com/office/powerpoint/2010/main" val="42415563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63" name="Rectangle 45062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6C4134"/>
                </a:solidFill>
              </a:rPr>
              <a:t>Os cenários da fragilidade na sociedade brasileira</a:t>
            </a:r>
          </a:p>
        </p:txBody>
      </p:sp>
      <p:sp>
        <p:nvSpPr>
          <p:cNvPr id="45065" name="Rectangle 45064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C41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DA0DC0-E75F-1FAD-884E-66EDBFC3B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2133600"/>
            <a:ext cx="5074919" cy="3759253"/>
          </a:xfrm>
        </p:spPr>
        <p:txBody>
          <a:bodyPr>
            <a:normAutofit/>
          </a:bodyPr>
          <a:lstStyle/>
          <a:p>
            <a:pPr>
              <a:buClr>
                <a:srgbClr val="C75632"/>
              </a:buClr>
            </a:pPr>
            <a:r>
              <a:rPr lang="en-US" sz="2800" dirty="0"/>
              <a:t>O </a:t>
            </a:r>
            <a:r>
              <a:rPr lang="en-US" sz="2800" dirty="0" err="1"/>
              <a:t>modelo</a:t>
            </a:r>
            <a:r>
              <a:rPr lang="en-US" sz="2800" dirty="0"/>
              <a:t> ideal de </a:t>
            </a:r>
            <a:r>
              <a:rPr lang="en-US" sz="2800" dirty="0" err="1"/>
              <a:t>relacionalidade</a:t>
            </a:r>
            <a:r>
              <a:rPr lang="en-US" sz="2800" dirty="0"/>
              <a:t>, </a:t>
            </a:r>
            <a:r>
              <a:rPr lang="en-US" sz="2800" dirty="0" err="1"/>
              <a:t>figurado</a:t>
            </a:r>
            <a:r>
              <a:rPr lang="en-US" sz="2800" dirty="0"/>
              <a:t> </a:t>
            </a:r>
            <a:r>
              <a:rPr lang="en-US" sz="2800" dirty="0" err="1"/>
              <a:t>pelo</a:t>
            </a:r>
            <a:r>
              <a:rPr lang="en-US" sz="2800" dirty="0"/>
              <a:t> </a:t>
            </a:r>
            <a:r>
              <a:rPr lang="en-US" sz="2800" dirty="0" err="1"/>
              <a:t>casal</a:t>
            </a:r>
            <a:r>
              <a:rPr lang="en-US" sz="2800" dirty="0"/>
              <a:t> original, logo cede o </a:t>
            </a:r>
            <a:r>
              <a:rPr lang="en-US" sz="2800" dirty="0" err="1"/>
              <a:t>lugar</a:t>
            </a:r>
            <a:r>
              <a:rPr lang="en-US" sz="2800" dirty="0"/>
              <a:t> para o </a:t>
            </a:r>
            <a:r>
              <a:rPr lang="en-US" sz="2800" dirty="0" err="1"/>
              <a:t>fratricício</a:t>
            </a:r>
            <a:r>
              <a:rPr lang="en-US" sz="2800" dirty="0"/>
              <a:t> de </a:t>
            </a:r>
            <a:r>
              <a:rPr lang="en-US" sz="2800" dirty="0" err="1"/>
              <a:t>Gn</a:t>
            </a:r>
            <a:r>
              <a:rPr lang="en-US" sz="2800" dirty="0"/>
              <a:t> 4.</a:t>
            </a:r>
          </a:p>
          <a:p>
            <a:pPr>
              <a:buClr>
                <a:srgbClr val="C75632"/>
              </a:buClr>
            </a:pPr>
            <a:r>
              <a:rPr lang="en-US" sz="2800" dirty="0"/>
              <a:t>O </a:t>
            </a:r>
            <a:r>
              <a:rPr lang="en-US" sz="2800" dirty="0" err="1"/>
              <a:t>autor</a:t>
            </a:r>
            <a:r>
              <a:rPr lang="en-US" sz="2800" dirty="0"/>
              <a:t> dos </a:t>
            </a:r>
            <a:r>
              <a:rPr lang="en-US" sz="2800" dirty="0" err="1"/>
              <a:t>primeiros</a:t>
            </a:r>
            <a:r>
              <a:rPr lang="en-US" sz="2800" dirty="0"/>
              <a:t> 11 </a:t>
            </a:r>
            <a:r>
              <a:rPr lang="en-US" sz="2800" dirty="0" err="1"/>
              <a:t>capítulos</a:t>
            </a:r>
            <a:r>
              <a:rPr lang="en-US" sz="2800" dirty="0"/>
              <a:t> do </a:t>
            </a:r>
            <a:r>
              <a:rPr lang="en-US" sz="2800" dirty="0" err="1"/>
              <a:t>Gênesis</a:t>
            </a:r>
            <a:r>
              <a:rPr lang="en-US" sz="2800" dirty="0"/>
              <a:t> </a:t>
            </a:r>
            <a:r>
              <a:rPr lang="en-US" sz="2800" dirty="0" err="1"/>
              <a:t>mostra</a:t>
            </a:r>
            <a:r>
              <a:rPr lang="en-US" sz="2800" dirty="0"/>
              <a:t> a </a:t>
            </a:r>
            <a:r>
              <a:rPr lang="en-US" sz="2800" dirty="0" err="1"/>
              <a:t>seguir</a:t>
            </a:r>
            <a:r>
              <a:rPr lang="en-US" sz="2800" dirty="0"/>
              <a:t> a </a:t>
            </a:r>
            <a:r>
              <a:rPr lang="en-US" sz="2800" dirty="0" err="1"/>
              <a:t>cadeia</a:t>
            </a:r>
            <a:endParaRPr lang="en-US" sz="2800" dirty="0"/>
          </a:p>
        </p:txBody>
      </p:sp>
      <p:pic>
        <p:nvPicPr>
          <p:cNvPr id="45058" name="Picture 2" descr="Biografia de Caim - eBiografia">
            <a:extLst>
              <a:ext uri="{FF2B5EF4-FFF2-40B4-BE49-F238E27FC236}">
                <a16:creationId xmlns:a16="http://schemas.microsoft.com/office/drawing/2014/main" id="{B8269B98-7CEC-C095-B6BD-00662B490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"/>
          <a:stretch/>
        </p:blipFill>
        <p:spPr bwMode="auto">
          <a:xfrm>
            <a:off x="5257800" y="1175657"/>
            <a:ext cx="6315320" cy="47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797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399" name="Rectangle 59398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34554B"/>
                </a:solidFill>
              </a:rPr>
              <a:t>Os cenários da fragilidade na sociedade brasileira</a:t>
            </a:r>
          </a:p>
        </p:txBody>
      </p:sp>
      <p:sp>
        <p:nvSpPr>
          <p:cNvPr id="59401" name="Rectangle 59400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455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2057401"/>
            <a:ext cx="5600699" cy="399907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rgbClr val="4B8BD4"/>
              </a:buClr>
            </a:pPr>
            <a:r>
              <a:rPr lang="en-US" sz="2800" dirty="0"/>
              <a:t>de </a:t>
            </a:r>
            <a:r>
              <a:rPr lang="en-US" sz="2800" dirty="0" err="1"/>
              <a:t>violência</a:t>
            </a:r>
            <a:r>
              <a:rPr lang="en-US" sz="2800" dirty="0"/>
              <a:t> que </a:t>
            </a:r>
            <a:r>
              <a:rPr lang="en-US" sz="2800" dirty="0" err="1"/>
              <a:t>conduz</a:t>
            </a:r>
            <a:r>
              <a:rPr lang="en-US" sz="2800" dirty="0"/>
              <a:t> </a:t>
            </a:r>
            <a:r>
              <a:rPr lang="en-US" sz="2800" dirty="0" err="1"/>
              <a:t>ao</a:t>
            </a:r>
            <a:r>
              <a:rPr lang="en-US" sz="2800" dirty="0"/>
              <a:t> </a:t>
            </a:r>
            <a:r>
              <a:rPr lang="en-US" sz="2800" dirty="0" err="1"/>
              <a:t>dilúvio</a:t>
            </a:r>
            <a:r>
              <a:rPr lang="en-US" sz="2800" dirty="0"/>
              <a:t>, que é a </a:t>
            </a:r>
            <a:r>
              <a:rPr lang="en-US" sz="2800" dirty="0" err="1"/>
              <a:t>consequência</a:t>
            </a:r>
            <a:r>
              <a:rPr lang="en-US" sz="2800" dirty="0"/>
              <a:t>, </a:t>
            </a:r>
            <a:r>
              <a:rPr lang="en-US" sz="2800" dirty="0" err="1"/>
              <a:t>também</a:t>
            </a:r>
            <a:r>
              <a:rPr lang="en-US" sz="2800" dirty="0"/>
              <a:t> no </a:t>
            </a:r>
            <a:r>
              <a:rPr lang="en-US" sz="2800" dirty="0" err="1"/>
              <a:t>seio</a:t>
            </a:r>
            <a:r>
              <a:rPr lang="en-US" sz="2800" dirty="0"/>
              <a:t> da </a:t>
            </a:r>
            <a:r>
              <a:rPr lang="en-US" sz="2800" dirty="0" err="1"/>
              <a:t>criação</a:t>
            </a:r>
            <a:r>
              <a:rPr lang="en-US" sz="2800" dirty="0"/>
              <a:t>, das </a:t>
            </a:r>
            <a:r>
              <a:rPr lang="en-US" sz="2800" dirty="0" err="1"/>
              <a:t>inúmeras</a:t>
            </a:r>
            <a:r>
              <a:rPr lang="en-US" sz="2800" dirty="0"/>
              <a:t> </a:t>
            </a:r>
            <a:r>
              <a:rPr lang="en-US" sz="2800" dirty="0" err="1"/>
              <a:t>rupturas</a:t>
            </a:r>
            <a:r>
              <a:rPr lang="en-US" sz="2800" dirty="0"/>
              <a:t> </a:t>
            </a:r>
            <a:r>
              <a:rPr lang="en-US" sz="2800" dirty="0" err="1"/>
              <a:t>provocadas</a:t>
            </a:r>
            <a:r>
              <a:rPr lang="en-US" sz="2800" dirty="0"/>
              <a:t> </a:t>
            </a:r>
            <a:r>
              <a:rPr lang="en-US" sz="2800" dirty="0" err="1"/>
              <a:t>pelas</a:t>
            </a:r>
            <a:r>
              <a:rPr lang="en-US" sz="2800" dirty="0"/>
              <a:t> </a:t>
            </a:r>
            <a:r>
              <a:rPr lang="en-US" sz="2800" dirty="0" err="1"/>
              <a:t>relações</a:t>
            </a:r>
            <a:r>
              <a:rPr lang="en-US" sz="2800" dirty="0"/>
              <a:t> entre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seres</a:t>
            </a:r>
            <a:r>
              <a:rPr lang="en-US" sz="2800" dirty="0"/>
              <a:t> </a:t>
            </a:r>
            <a:r>
              <a:rPr lang="en-US" sz="2800" dirty="0" err="1"/>
              <a:t>humanos</a:t>
            </a:r>
            <a:r>
              <a:rPr lang="en-US" sz="2800" dirty="0"/>
              <a:t>. </a:t>
            </a:r>
            <a:r>
              <a:rPr lang="en-US" sz="2800" dirty="0" err="1"/>
              <a:t>Apesar</a:t>
            </a:r>
            <a:r>
              <a:rPr lang="en-US" sz="2800" dirty="0"/>
              <a:t> </a:t>
            </a:r>
            <a:r>
              <a:rPr lang="en-US" sz="2800" dirty="0" err="1"/>
              <a:t>disso</a:t>
            </a:r>
            <a:r>
              <a:rPr lang="en-US" sz="2800" dirty="0"/>
              <a:t>, Deus continua </a:t>
            </a:r>
            <a:r>
              <a:rPr lang="en-US" sz="2800" dirty="0" err="1"/>
              <a:t>fiel</a:t>
            </a:r>
            <a:r>
              <a:rPr lang="en-US" sz="2800" dirty="0"/>
              <a:t> à </a:t>
            </a:r>
            <a:r>
              <a:rPr lang="en-US" sz="2800" dirty="0" err="1"/>
              <a:t>sua</a:t>
            </a:r>
            <a:r>
              <a:rPr lang="en-US" sz="2800" dirty="0"/>
              <a:t> </a:t>
            </a:r>
            <a:r>
              <a:rPr lang="en-US" sz="2800" dirty="0" err="1"/>
              <a:t>criação</a:t>
            </a:r>
            <a:r>
              <a:rPr lang="en-US" sz="2800" dirty="0"/>
              <a:t>, e a nova </a:t>
            </a:r>
            <a:r>
              <a:rPr lang="en-US" sz="2800" dirty="0" err="1"/>
              <a:t>humanidade</a:t>
            </a:r>
            <a:r>
              <a:rPr lang="en-US" sz="2800" dirty="0"/>
              <a:t>, que </a:t>
            </a:r>
            <a:r>
              <a:rPr lang="en-US" sz="2800" dirty="0" err="1"/>
              <a:t>quer</a:t>
            </a:r>
            <a:r>
              <a:rPr lang="en-US" sz="2800" dirty="0"/>
              <a:t> </a:t>
            </a:r>
            <a:r>
              <a:rPr lang="en-US" sz="2800" dirty="0" err="1"/>
              <a:t>chegar</a:t>
            </a:r>
            <a:r>
              <a:rPr lang="en-US" sz="2800" dirty="0"/>
              <a:t> </a:t>
            </a:r>
            <a:r>
              <a:rPr lang="en-US" sz="2800" dirty="0" err="1"/>
              <a:t>até</a:t>
            </a:r>
            <a:r>
              <a:rPr lang="en-US" sz="2800" dirty="0"/>
              <a:t> Deus pela </a:t>
            </a:r>
            <a:r>
              <a:rPr lang="en-US" sz="2800" dirty="0" err="1"/>
              <a:t>construção</a:t>
            </a:r>
            <a:r>
              <a:rPr lang="en-US" sz="2800" dirty="0"/>
              <a:t> de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torre</a:t>
            </a:r>
            <a:r>
              <a:rPr lang="en-US" sz="2800" dirty="0"/>
              <a:t>, é </a:t>
            </a:r>
            <a:r>
              <a:rPr lang="en-US" sz="2800" dirty="0" err="1"/>
              <a:t>dispersa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fragmentação</a:t>
            </a:r>
            <a:r>
              <a:rPr lang="en-US" sz="2800" dirty="0"/>
              <a:t> das </a:t>
            </a:r>
            <a:r>
              <a:rPr lang="en-US" sz="2800" dirty="0" err="1"/>
              <a:t>diferentes</a:t>
            </a:r>
            <a:r>
              <a:rPr lang="en-US" sz="2800" dirty="0"/>
              <a:t> </a:t>
            </a:r>
            <a:r>
              <a:rPr lang="en-US" sz="2800" dirty="0" err="1"/>
              <a:t>raças</a:t>
            </a:r>
            <a:r>
              <a:rPr lang="en-US" sz="2800" dirty="0"/>
              <a:t> e </a:t>
            </a:r>
            <a:r>
              <a:rPr lang="en-US" sz="2800" dirty="0" err="1"/>
              <a:t>línguas</a:t>
            </a:r>
            <a:r>
              <a:rPr lang="en-US" sz="2800" dirty="0"/>
              <a:t>.</a:t>
            </a:r>
          </a:p>
        </p:txBody>
      </p:sp>
      <p:pic>
        <p:nvPicPr>
          <p:cNvPr id="59394" name="Picture 2" descr="Ver a imagem de origem">
            <a:extLst>
              <a:ext uri="{FF2B5EF4-FFF2-40B4-BE49-F238E27FC236}">
                <a16:creationId xmlns:a16="http://schemas.microsoft.com/office/drawing/2014/main" id="{B259528A-1067-5C30-F72E-E2F66AF28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r="5563" b="1"/>
          <a:stretch/>
        </p:blipFill>
        <p:spPr bwMode="auto">
          <a:xfrm>
            <a:off x="6132513" y="687430"/>
            <a:ext cx="5410263" cy="50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3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930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79" name="Rectangle 58378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427A69"/>
                </a:solidFill>
              </a:rPr>
              <a:t>Os cenários da fragilidade na sociedade brasileira</a:t>
            </a:r>
          </a:p>
        </p:txBody>
      </p:sp>
      <p:sp>
        <p:nvSpPr>
          <p:cNvPr id="58381" name="Rectangle 58380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27A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778000"/>
            <a:ext cx="4897119" cy="4114853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CB3D73"/>
              </a:buClr>
            </a:pPr>
            <a:r>
              <a:rPr lang="en-US" sz="2800" dirty="0"/>
              <a:t>As </a:t>
            </a:r>
            <a:r>
              <a:rPr lang="en-US" sz="2800" dirty="0" err="1"/>
              <a:t>relações</a:t>
            </a:r>
            <a:r>
              <a:rPr lang="en-US" sz="2800" dirty="0"/>
              <a:t> que </a:t>
            </a:r>
            <a:r>
              <a:rPr lang="en-US" sz="2800" dirty="0" err="1"/>
              <a:t>aparecem</a:t>
            </a:r>
            <a:r>
              <a:rPr lang="en-US" sz="2800" dirty="0"/>
              <a:t> </a:t>
            </a:r>
            <a:r>
              <a:rPr lang="en-US" sz="2800" dirty="0" err="1"/>
              <a:t>nos</a:t>
            </a:r>
            <a:r>
              <a:rPr lang="en-US" sz="2800" dirty="0"/>
              <a:t> </a:t>
            </a:r>
            <a:r>
              <a:rPr lang="en-US" sz="2800" dirty="0" err="1"/>
              <a:t>primeiros</a:t>
            </a:r>
            <a:r>
              <a:rPr lang="en-US" sz="2800" dirty="0"/>
              <a:t> </a:t>
            </a:r>
            <a:r>
              <a:rPr lang="en-US" sz="2800" dirty="0" err="1"/>
              <a:t>capítulos</a:t>
            </a:r>
            <a:r>
              <a:rPr lang="en-US" sz="2800" dirty="0"/>
              <a:t> do </a:t>
            </a:r>
            <a:r>
              <a:rPr lang="en-US" sz="2800" dirty="0" err="1"/>
              <a:t>Gênesis</a:t>
            </a:r>
            <a:r>
              <a:rPr lang="en-US" sz="2800" dirty="0"/>
              <a:t> </a:t>
            </a:r>
            <a:r>
              <a:rPr lang="en-US" sz="2800" dirty="0" err="1"/>
              <a:t>são</a:t>
            </a:r>
            <a:r>
              <a:rPr lang="en-US" sz="2800" dirty="0"/>
              <a:t> as que </a:t>
            </a:r>
            <a:r>
              <a:rPr lang="en-US" sz="2800" dirty="0" err="1"/>
              <a:t>constituem</a:t>
            </a:r>
            <a:r>
              <a:rPr lang="en-US" sz="2800" dirty="0"/>
              <a:t> a </a:t>
            </a:r>
            <a:r>
              <a:rPr lang="en-US" sz="2800" dirty="0" err="1"/>
              <a:t>sociedade</a:t>
            </a:r>
            <a:r>
              <a:rPr lang="en-US" sz="2800" dirty="0"/>
              <a:t>. </a:t>
            </a:r>
          </a:p>
          <a:p>
            <a:pPr>
              <a:buClr>
                <a:srgbClr val="CB3D73"/>
              </a:buClr>
            </a:pPr>
            <a:r>
              <a:rPr lang="en-US" sz="2800" dirty="0" err="1"/>
              <a:t>Fundamentalmente</a:t>
            </a:r>
            <a:r>
              <a:rPr lang="en-US" sz="2800" dirty="0"/>
              <a:t>, </a:t>
            </a:r>
            <a:r>
              <a:rPr lang="en-US" sz="2800" dirty="0" err="1"/>
              <a:t>elas</a:t>
            </a:r>
            <a:r>
              <a:rPr lang="en-US" sz="2800" dirty="0"/>
              <a:t> </a:t>
            </a:r>
            <a:r>
              <a:rPr lang="en-US" sz="2800" dirty="0" err="1"/>
              <a:t>põem</a:t>
            </a:r>
            <a:r>
              <a:rPr lang="en-US" sz="2800" dirty="0"/>
              <a:t> em </a:t>
            </a:r>
            <a:r>
              <a:rPr lang="en-US" sz="2800" dirty="0" err="1"/>
              <a:t>interação</a:t>
            </a:r>
            <a:r>
              <a:rPr lang="en-US" sz="2800" dirty="0"/>
              <a:t>: </a:t>
            </a:r>
            <a:r>
              <a:rPr lang="en-US" sz="2800" dirty="0" err="1"/>
              <a:t>patrão</a:t>
            </a:r>
            <a:r>
              <a:rPr lang="en-US" sz="2800" dirty="0"/>
              <a:t> e </a:t>
            </a:r>
            <a:r>
              <a:rPr lang="en-US" sz="2800" dirty="0" err="1"/>
              <a:t>empregado</a:t>
            </a:r>
            <a:r>
              <a:rPr lang="en-US" sz="2800" dirty="0"/>
              <a:t>, </a:t>
            </a:r>
            <a:r>
              <a:rPr lang="en-US" sz="2800" dirty="0" err="1"/>
              <a:t>homem</a:t>
            </a:r>
            <a:r>
              <a:rPr lang="en-US" sz="2800" dirty="0"/>
              <a:t> e </a:t>
            </a:r>
            <a:r>
              <a:rPr lang="en-US" sz="2800" dirty="0" err="1"/>
              <a:t>mulher</a:t>
            </a:r>
            <a:r>
              <a:rPr lang="en-US" sz="2800" dirty="0"/>
              <a:t>, </a:t>
            </a:r>
            <a:r>
              <a:rPr lang="en-US" sz="2800" dirty="0" err="1"/>
              <a:t>nativo</a:t>
            </a:r>
            <a:r>
              <a:rPr lang="en-US" sz="2800" dirty="0"/>
              <a:t> e </a:t>
            </a:r>
            <a:r>
              <a:rPr lang="en-US" sz="2800" dirty="0" err="1"/>
              <a:t>estrangeiro</a:t>
            </a:r>
            <a:r>
              <a:rPr lang="en-US" sz="2800" dirty="0"/>
              <a:t> e, no </a:t>
            </a:r>
            <a:r>
              <a:rPr lang="en-US" sz="2800" dirty="0" err="1"/>
              <a:t>caso</a:t>
            </a:r>
            <a:r>
              <a:rPr lang="en-US" sz="2800" dirty="0"/>
              <a:t> da </a:t>
            </a:r>
            <a:r>
              <a:rPr lang="en-US" sz="2800" dirty="0" err="1"/>
              <a:t>religião</a:t>
            </a:r>
            <a:r>
              <a:rPr lang="en-US" sz="2800" dirty="0"/>
              <a:t>, “</a:t>
            </a:r>
            <a:r>
              <a:rPr lang="en-US" sz="2800" dirty="0" err="1"/>
              <a:t>fiel</a:t>
            </a:r>
            <a:r>
              <a:rPr lang="en-US" sz="2800" dirty="0"/>
              <a:t>” e “</a:t>
            </a:r>
            <a:r>
              <a:rPr lang="en-US" sz="2800" dirty="0" err="1"/>
              <a:t>praticante</a:t>
            </a:r>
            <a:r>
              <a:rPr lang="en-US" sz="2800" dirty="0"/>
              <a:t> de </a:t>
            </a:r>
            <a:r>
              <a:rPr lang="en-US" sz="2800" dirty="0" err="1"/>
              <a:t>outra</a:t>
            </a:r>
            <a:r>
              <a:rPr lang="en-US" sz="2800" dirty="0"/>
              <a:t> Religião”.  </a:t>
            </a:r>
          </a:p>
        </p:txBody>
      </p:sp>
      <p:pic>
        <p:nvPicPr>
          <p:cNvPr id="58374" name="Picture 6" descr="Ver a imagem de origem">
            <a:extLst>
              <a:ext uri="{FF2B5EF4-FFF2-40B4-BE49-F238E27FC236}">
                <a16:creationId xmlns:a16="http://schemas.microsoft.com/office/drawing/2014/main" id="{5AED6FBB-1E6D-89DF-220E-4F6197A7D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r="5636" b="-1"/>
          <a:stretch/>
        </p:blipFill>
        <p:spPr bwMode="auto">
          <a:xfrm>
            <a:off x="5486400" y="1286933"/>
            <a:ext cx="6086720" cy="46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83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315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351" name="Rectangle 57350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6F5F45"/>
                </a:solidFill>
              </a:rPr>
              <a:t>Os cenários da fragilidade na sociedade brasileira</a:t>
            </a:r>
          </a:p>
        </p:txBody>
      </p:sp>
      <p:sp>
        <p:nvSpPr>
          <p:cNvPr id="57353" name="Rectangle 57352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F5F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92" y="1905001"/>
            <a:ext cx="4904908" cy="4391874"/>
          </a:xfrm>
        </p:spPr>
        <p:txBody>
          <a:bodyPr>
            <a:normAutofit lnSpcReduction="10000"/>
          </a:bodyPr>
          <a:lstStyle/>
          <a:p>
            <a:pPr>
              <a:buClr>
                <a:srgbClr val="8D744B"/>
              </a:buClr>
            </a:pPr>
            <a:r>
              <a:rPr lang="en-US" sz="2800" dirty="0"/>
              <a:t>No Brasil,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quase</a:t>
            </a:r>
            <a:r>
              <a:rPr lang="en-US" sz="2800" dirty="0"/>
              <a:t> 400 </a:t>
            </a:r>
            <a:r>
              <a:rPr lang="en-US" sz="2800" dirty="0" err="1"/>
              <a:t>anos</a:t>
            </a:r>
            <a:r>
              <a:rPr lang="en-US" sz="2800" dirty="0"/>
              <a:t>, as </a:t>
            </a:r>
            <a:r>
              <a:rPr lang="en-US" sz="2800" dirty="0" err="1"/>
              <a:t>relações</a:t>
            </a:r>
            <a:r>
              <a:rPr lang="en-US" sz="2800" dirty="0"/>
              <a:t> de </a:t>
            </a:r>
            <a:r>
              <a:rPr lang="en-US" sz="2800" dirty="0" err="1"/>
              <a:t>trabalho</a:t>
            </a:r>
            <a:r>
              <a:rPr lang="en-US" sz="2800" dirty="0"/>
              <a:t> </a:t>
            </a:r>
            <a:r>
              <a:rPr lang="en-US" sz="2800" dirty="0" err="1"/>
              <a:t>foram</a:t>
            </a:r>
            <a:r>
              <a:rPr lang="en-US" sz="2800" dirty="0"/>
              <a:t> </a:t>
            </a:r>
            <a:r>
              <a:rPr lang="en-US" sz="2800" dirty="0" err="1"/>
              <a:t>escravagistas</a:t>
            </a:r>
            <a:r>
              <a:rPr lang="en-US" sz="2800" dirty="0"/>
              <a:t>. </a:t>
            </a:r>
            <a:r>
              <a:rPr lang="en-US" sz="2800" dirty="0" err="1"/>
              <a:t>Isso</a:t>
            </a:r>
            <a:r>
              <a:rPr lang="en-US" sz="2800" dirty="0"/>
              <a:t> </a:t>
            </a:r>
            <a:r>
              <a:rPr lang="en-US" sz="2800" dirty="0" err="1"/>
              <a:t>marcou</a:t>
            </a:r>
            <a:r>
              <a:rPr lang="en-US" sz="2800" dirty="0"/>
              <a:t> </a:t>
            </a:r>
            <a:r>
              <a:rPr lang="en-US" sz="2800" dirty="0" err="1"/>
              <a:t>profundamente</a:t>
            </a:r>
            <a:r>
              <a:rPr lang="en-US" sz="2800" dirty="0"/>
              <a:t> a </a:t>
            </a:r>
            <a:r>
              <a:rPr lang="en-US" sz="2800" dirty="0" err="1"/>
              <a:t>sociedade</a:t>
            </a:r>
            <a:r>
              <a:rPr lang="en-US" sz="2800" dirty="0"/>
              <a:t>, que, em </a:t>
            </a:r>
            <a:r>
              <a:rPr lang="en-US" sz="2800" dirty="0" err="1"/>
              <a:t>suas</a:t>
            </a:r>
            <a:r>
              <a:rPr lang="en-US" sz="2800" dirty="0"/>
              <a:t> elites, </a:t>
            </a:r>
            <a:r>
              <a:rPr lang="en-US" sz="2800" dirty="0" err="1"/>
              <a:t>ainda</a:t>
            </a:r>
            <a:r>
              <a:rPr lang="en-US" sz="2800" dirty="0"/>
              <a:t> </a:t>
            </a:r>
            <a:r>
              <a:rPr lang="en-US" sz="2800" dirty="0" err="1"/>
              <a:t>vive</a:t>
            </a:r>
            <a:r>
              <a:rPr lang="en-US" sz="2800" dirty="0"/>
              <a:t>,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dizem</a:t>
            </a:r>
            <a:r>
              <a:rPr lang="en-US" sz="2800" dirty="0"/>
              <a:t> </a:t>
            </a:r>
            <a:r>
              <a:rPr lang="en-US" sz="2800" dirty="0" err="1"/>
              <a:t>alguns</a:t>
            </a:r>
            <a:r>
              <a:rPr lang="en-US" sz="2800" dirty="0"/>
              <a:t> </a:t>
            </a:r>
            <a:r>
              <a:rPr lang="en-US" sz="2800" dirty="0" err="1"/>
              <a:t>intérpretes</a:t>
            </a:r>
            <a:r>
              <a:rPr lang="en-US" sz="2800" dirty="0"/>
              <a:t>,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mentalidade</a:t>
            </a:r>
            <a:r>
              <a:rPr lang="en-US" sz="2800" dirty="0"/>
              <a:t> da casa </a:t>
            </a:r>
            <a:r>
              <a:rPr lang="en-US" sz="2800" dirty="0" err="1"/>
              <a:t>grande</a:t>
            </a:r>
            <a:r>
              <a:rPr lang="en-US" sz="2800" dirty="0"/>
              <a:t>. </a:t>
            </a:r>
          </a:p>
        </p:txBody>
      </p:sp>
      <p:pic>
        <p:nvPicPr>
          <p:cNvPr id="57346" name="Picture 2" descr="Ver a imagem de origem">
            <a:extLst>
              <a:ext uri="{FF2B5EF4-FFF2-40B4-BE49-F238E27FC236}">
                <a16:creationId xmlns:a16="http://schemas.microsoft.com/office/drawing/2014/main" id="{7250B520-1AAE-FF3B-4BB1-59624CDE3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r="18809" b="-1"/>
          <a:stretch/>
        </p:blipFill>
        <p:spPr bwMode="auto">
          <a:xfrm>
            <a:off x="5334000" y="1185332"/>
            <a:ext cx="6434668" cy="511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5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35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303" name="Rectangle 55302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512748"/>
                </a:solidFill>
              </a:rPr>
              <a:t>Os cenários da fragilidade na sociedade brasileira</a:t>
            </a:r>
          </a:p>
        </p:txBody>
      </p:sp>
      <p:sp>
        <p:nvSpPr>
          <p:cNvPr id="55305" name="Rectangle 55304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127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905000"/>
            <a:ext cx="4862649" cy="398785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DD163"/>
              </a:buClr>
            </a:pPr>
            <a:r>
              <a:rPr lang="en-US" sz="2800" dirty="0"/>
              <a:t>O </a:t>
            </a:r>
            <a:r>
              <a:rPr lang="en-US" sz="2800" dirty="0" err="1"/>
              <a:t>cenário</a:t>
            </a:r>
            <a:r>
              <a:rPr lang="en-US" sz="2800" dirty="0"/>
              <a:t> do </a:t>
            </a:r>
            <a:r>
              <a:rPr lang="en-US" sz="2800" dirty="0" err="1"/>
              <a:t>mundo</a:t>
            </a:r>
            <a:r>
              <a:rPr lang="en-US" sz="2800" dirty="0"/>
              <a:t> do </a:t>
            </a:r>
            <a:r>
              <a:rPr lang="en-US" sz="2800" dirty="0" err="1"/>
              <a:t>trabalho</a:t>
            </a:r>
            <a:r>
              <a:rPr lang="en-US" sz="2800" dirty="0"/>
              <a:t> </a:t>
            </a:r>
            <a:r>
              <a:rPr lang="en-US" sz="2800" dirty="0" err="1"/>
              <a:t>hoje</a:t>
            </a:r>
            <a:r>
              <a:rPr lang="en-US" sz="2800" dirty="0"/>
              <a:t> no Brasil é o da </a:t>
            </a:r>
            <a:r>
              <a:rPr lang="en-US" sz="2800" dirty="0" err="1"/>
              <a:t>atual</a:t>
            </a:r>
            <a:r>
              <a:rPr lang="en-US" sz="2800" dirty="0"/>
              <a:t> </a:t>
            </a:r>
            <a:r>
              <a:rPr lang="en-US" sz="2800" dirty="0" err="1"/>
              <a:t>fase</a:t>
            </a:r>
            <a:r>
              <a:rPr lang="en-US" sz="2800" dirty="0"/>
              <a:t> do </a:t>
            </a:r>
            <a:r>
              <a:rPr lang="en-US" sz="2800" dirty="0" err="1"/>
              <a:t>capitalismo</a:t>
            </a:r>
            <a:r>
              <a:rPr lang="en-US" sz="2800" dirty="0"/>
              <a:t>: </a:t>
            </a:r>
            <a:r>
              <a:rPr lang="en-US" sz="2800" dirty="0" err="1"/>
              <a:t>uberização</a:t>
            </a:r>
            <a:r>
              <a:rPr lang="en-US" sz="2800" dirty="0"/>
              <a:t>, </a:t>
            </a:r>
            <a:r>
              <a:rPr lang="en-US" sz="2800" dirty="0" err="1"/>
              <a:t>precariedade</a:t>
            </a:r>
            <a:r>
              <a:rPr lang="en-US" sz="2800" dirty="0"/>
              <a:t>, </a:t>
            </a:r>
            <a:r>
              <a:rPr lang="en-US" sz="2800" dirty="0" err="1"/>
              <a:t>desemprego</a:t>
            </a:r>
            <a:r>
              <a:rPr lang="en-US" sz="2800" dirty="0"/>
              <a:t>, </a:t>
            </a:r>
            <a:r>
              <a:rPr lang="en-US" sz="2800" dirty="0" err="1"/>
              <a:t>milhares</a:t>
            </a:r>
            <a:r>
              <a:rPr lang="en-US" sz="2800" dirty="0"/>
              <a:t> de </a:t>
            </a:r>
            <a:r>
              <a:rPr lang="en-US" sz="2800" dirty="0" err="1"/>
              <a:t>pessoas</a:t>
            </a:r>
            <a:r>
              <a:rPr lang="en-US" sz="2800" dirty="0"/>
              <a:t> em </a:t>
            </a:r>
            <a:r>
              <a:rPr lang="en-US" sz="2800" dirty="0" err="1"/>
              <a:t>situação</a:t>
            </a:r>
            <a:r>
              <a:rPr lang="en-US" sz="2800" dirty="0"/>
              <a:t> de </a:t>
            </a:r>
            <a:r>
              <a:rPr lang="en-US" sz="2800" dirty="0" err="1"/>
              <a:t>rua</a:t>
            </a:r>
            <a:r>
              <a:rPr lang="en-US" sz="2800" dirty="0"/>
              <a:t>.</a:t>
            </a:r>
          </a:p>
          <a:p>
            <a:pPr>
              <a:buClr>
                <a:srgbClr val="CDD163"/>
              </a:buClr>
            </a:pPr>
            <a:r>
              <a:rPr lang="en-US" sz="2800" dirty="0"/>
              <a:t>O Brasil é um dos </a:t>
            </a:r>
            <a:r>
              <a:rPr lang="en-US" sz="2800" dirty="0" err="1"/>
              <a:t>países</a:t>
            </a:r>
            <a:r>
              <a:rPr lang="en-US" sz="2800" dirty="0"/>
              <a:t> com </a:t>
            </a:r>
            <a:r>
              <a:rPr lang="en-US" sz="2800" dirty="0" err="1"/>
              <a:t>maior</a:t>
            </a:r>
            <a:r>
              <a:rPr lang="en-US" sz="2800" dirty="0"/>
              <a:t> </a:t>
            </a:r>
            <a:r>
              <a:rPr lang="en-US" sz="2800" dirty="0" err="1"/>
              <a:t>desigualdade</a:t>
            </a:r>
            <a:r>
              <a:rPr lang="en-US" sz="2800" dirty="0"/>
              <a:t> do </a:t>
            </a:r>
            <a:r>
              <a:rPr lang="en-US" sz="2800" dirty="0" err="1"/>
              <a:t>mundo</a:t>
            </a:r>
            <a:r>
              <a:rPr lang="en-US" sz="2800" dirty="0"/>
              <a:t>. </a:t>
            </a:r>
          </a:p>
        </p:txBody>
      </p:sp>
      <p:pic>
        <p:nvPicPr>
          <p:cNvPr id="55298" name="Picture 2" descr="Ver a imagem de origem">
            <a:extLst>
              <a:ext uri="{FF2B5EF4-FFF2-40B4-BE49-F238E27FC236}">
                <a16:creationId xmlns:a16="http://schemas.microsoft.com/office/drawing/2014/main" id="{ED7716E0-2254-1555-9DCF-2936812C1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0" b="1"/>
          <a:stretch/>
        </p:blipFill>
        <p:spPr bwMode="auto">
          <a:xfrm>
            <a:off x="5208814" y="1110343"/>
            <a:ext cx="6364306" cy="478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7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633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146957"/>
            <a:ext cx="11237976" cy="53884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3200" b="1" dirty="0">
                <a:solidFill>
                  <a:schemeClr val="tx1"/>
                </a:solidFill>
              </a:rPr>
              <a:t>Os cenários da fragilidade na sociedade brasileira</a:t>
            </a:r>
          </a:p>
        </p:txBody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240971"/>
            <a:ext cx="11707586" cy="54700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BF7968"/>
              </a:buClr>
            </a:pPr>
            <a:r>
              <a:rPr lang="en-US" sz="2800" dirty="0" err="1"/>
              <a:t>Depois</a:t>
            </a:r>
            <a:r>
              <a:rPr lang="en-US" sz="2800" dirty="0"/>
              <a:t> de um </a:t>
            </a:r>
            <a:r>
              <a:rPr lang="en-US" sz="2800" dirty="0" err="1"/>
              <a:t>período</a:t>
            </a:r>
            <a:r>
              <a:rPr lang="en-US" sz="2800" dirty="0"/>
              <a:t> em que </a:t>
            </a:r>
            <a:r>
              <a:rPr lang="en-US" sz="2800" dirty="0" err="1"/>
              <a:t>houve</a:t>
            </a:r>
            <a:r>
              <a:rPr lang="en-US" sz="2800" dirty="0"/>
              <a:t>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inclusão</a:t>
            </a:r>
            <a:r>
              <a:rPr lang="en-US" sz="2800" dirty="0"/>
              <a:t> de </a:t>
            </a:r>
            <a:r>
              <a:rPr lang="en-US" sz="2800" dirty="0" err="1"/>
              <a:t>muitas</a:t>
            </a:r>
            <a:r>
              <a:rPr lang="en-US" sz="2800" dirty="0"/>
              <a:t> </a:t>
            </a:r>
            <a:r>
              <a:rPr lang="en-US" sz="2800" dirty="0" err="1"/>
              <a:t>pessoas</a:t>
            </a:r>
            <a:r>
              <a:rPr lang="en-US" sz="2800" dirty="0"/>
              <a:t> das </a:t>
            </a:r>
            <a:r>
              <a:rPr lang="en-US" sz="2800" dirty="0" err="1"/>
              <a:t>camadas</a:t>
            </a:r>
            <a:r>
              <a:rPr lang="en-US" sz="2800" dirty="0"/>
              <a:t> </a:t>
            </a:r>
            <a:r>
              <a:rPr lang="en-US" sz="2800" dirty="0" err="1"/>
              <a:t>mais</a:t>
            </a:r>
            <a:r>
              <a:rPr lang="en-US" sz="2800" dirty="0"/>
              <a:t> </a:t>
            </a:r>
            <a:r>
              <a:rPr lang="en-US" sz="2800" dirty="0" err="1"/>
              <a:t>pobres</a:t>
            </a:r>
            <a:r>
              <a:rPr lang="en-US" sz="2800" dirty="0"/>
              <a:t> no “mercado”, a </a:t>
            </a:r>
            <a:r>
              <a:rPr lang="en-US" sz="2800" dirty="0" err="1"/>
              <a:t>situação</a:t>
            </a:r>
            <a:r>
              <a:rPr lang="en-US" sz="2800" dirty="0"/>
              <a:t>, </a:t>
            </a:r>
            <a:r>
              <a:rPr lang="en-US" sz="2800" dirty="0" err="1"/>
              <a:t>desde</a:t>
            </a:r>
            <a:r>
              <a:rPr lang="en-US" sz="2800" dirty="0"/>
              <a:t> 2013, </a:t>
            </a:r>
            <a:r>
              <a:rPr lang="en-US" sz="2800" dirty="0" err="1"/>
              <a:t>culminando</a:t>
            </a:r>
            <a:r>
              <a:rPr lang="en-US" sz="2800" dirty="0"/>
              <a:t> em 2016, com a </a:t>
            </a:r>
            <a:r>
              <a:rPr lang="en-US" sz="2800" dirty="0" err="1"/>
              <a:t>mudança</a:t>
            </a:r>
            <a:r>
              <a:rPr lang="en-US" sz="2800" dirty="0"/>
              <a:t> radical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política</a:t>
            </a:r>
            <a:r>
              <a:rPr lang="en-US" sz="2800" dirty="0"/>
              <a:t> </a:t>
            </a:r>
            <a:r>
              <a:rPr lang="en-US" sz="2800" dirty="0" err="1"/>
              <a:t>econômica</a:t>
            </a:r>
            <a:r>
              <a:rPr lang="en-US" sz="2800" dirty="0"/>
              <a:t> e social, o </a:t>
            </a:r>
            <a:r>
              <a:rPr lang="en-US" sz="2800" dirty="0" err="1"/>
              <a:t>país</a:t>
            </a:r>
            <a:r>
              <a:rPr lang="en-US" sz="2800" dirty="0"/>
              <a:t> </a:t>
            </a:r>
            <a:r>
              <a:rPr lang="en-US" sz="2800" dirty="0" err="1"/>
              <a:t>voltou</a:t>
            </a:r>
            <a:r>
              <a:rPr lang="en-US" sz="2800" dirty="0"/>
              <a:t> para o </a:t>
            </a:r>
            <a:r>
              <a:rPr lang="en-US" sz="2800" dirty="0" err="1"/>
              <a:t>mapa</a:t>
            </a:r>
            <a:r>
              <a:rPr lang="en-US" sz="2800" dirty="0"/>
              <a:t> da </a:t>
            </a:r>
            <a:r>
              <a:rPr lang="en-US" sz="2800" dirty="0" err="1"/>
              <a:t>fome</a:t>
            </a:r>
            <a:r>
              <a:rPr lang="en-US" sz="2800" dirty="0"/>
              <a:t>; 33 </a:t>
            </a:r>
            <a:r>
              <a:rPr lang="en-US" sz="2800" dirty="0" err="1"/>
              <a:t>milhões</a:t>
            </a:r>
            <a:r>
              <a:rPr lang="en-US" sz="2800" dirty="0"/>
              <a:t> de </a:t>
            </a:r>
            <a:r>
              <a:rPr lang="en-US" sz="2800" dirty="0" err="1"/>
              <a:t>brasileiros</a:t>
            </a:r>
            <a:r>
              <a:rPr lang="en-US" sz="2800" dirty="0"/>
              <a:t> </a:t>
            </a:r>
            <a:r>
              <a:rPr lang="en-US" sz="2800" dirty="0" err="1"/>
              <a:t>estão</a:t>
            </a:r>
            <a:r>
              <a:rPr lang="en-US" sz="2800" dirty="0"/>
              <a:t> em </a:t>
            </a:r>
            <a:r>
              <a:rPr lang="en-US" sz="2800" dirty="0" err="1"/>
              <a:t>insegurança</a:t>
            </a:r>
            <a:r>
              <a:rPr lang="en-US" sz="2800" dirty="0"/>
              <a:t> </a:t>
            </a:r>
            <a:r>
              <a:rPr lang="en-US" sz="2800" dirty="0" err="1"/>
              <a:t>alimentar</a:t>
            </a:r>
            <a:r>
              <a:rPr lang="en-US" sz="2800" dirty="0"/>
              <a:t>. A </a:t>
            </a:r>
            <a:r>
              <a:rPr lang="en-US" sz="2800" dirty="0" err="1"/>
              <a:t>fome</a:t>
            </a:r>
            <a:r>
              <a:rPr lang="en-US" sz="2800" dirty="0"/>
              <a:t> </a:t>
            </a:r>
            <a:r>
              <a:rPr lang="en-US" sz="2800" dirty="0" err="1"/>
              <a:t>tem</a:t>
            </a:r>
            <a:r>
              <a:rPr lang="en-US" sz="2800" dirty="0"/>
              <a:t> </a:t>
            </a:r>
            <a:r>
              <a:rPr lang="en-US" sz="2800" dirty="0" err="1"/>
              <a:t>lugar</a:t>
            </a:r>
            <a:r>
              <a:rPr lang="en-US" sz="2800" dirty="0"/>
              <a:t>, </a:t>
            </a:r>
            <a:r>
              <a:rPr lang="en-US" sz="2800" dirty="0" err="1"/>
              <a:t>gênero</a:t>
            </a:r>
            <a:r>
              <a:rPr lang="en-US" sz="2800" dirty="0"/>
              <a:t> e cor.</a:t>
            </a:r>
          </a:p>
          <a:p>
            <a:pPr>
              <a:lnSpc>
                <a:spcPct val="90000"/>
              </a:lnSpc>
              <a:buClr>
                <a:srgbClr val="BF7968"/>
              </a:buClr>
            </a:pPr>
            <a:r>
              <a:rPr lang="en-US" sz="2800" b="1" dirty="0"/>
              <a:t>Lugar				    </a:t>
            </a:r>
            <a:r>
              <a:rPr lang="en-US" sz="2800" b="1" dirty="0" err="1"/>
              <a:t>Gênero</a:t>
            </a:r>
            <a:r>
              <a:rPr lang="en-US" sz="2800" b="1" dirty="0"/>
              <a:t> (</a:t>
            </a:r>
            <a:r>
              <a:rPr lang="en-US" sz="2800" b="1" dirty="0" err="1"/>
              <a:t>lares</a:t>
            </a:r>
            <a:r>
              <a:rPr lang="en-US" sz="2800" b="1" dirty="0"/>
              <a:t> </a:t>
            </a:r>
            <a:r>
              <a:rPr lang="en-US" sz="2800" b="1" dirty="0" err="1"/>
              <a:t>comandados</a:t>
            </a:r>
            <a:r>
              <a:rPr lang="en-US" sz="2800" b="1" dirty="0"/>
              <a:t>) </a:t>
            </a:r>
            <a:r>
              <a:rPr lang="en-US" sz="2800" b="1" dirty="0" err="1"/>
              <a:t>Raça</a:t>
            </a:r>
            <a:endParaRPr lang="en-US" sz="2800" b="1" dirty="0"/>
          </a:p>
          <a:p>
            <a:pPr>
              <a:lnSpc>
                <a:spcPct val="90000"/>
              </a:lnSpc>
              <a:buClr>
                <a:srgbClr val="BF7968"/>
              </a:buClr>
            </a:pPr>
            <a:r>
              <a:rPr lang="en-US" sz="2800" dirty="0"/>
              <a:t>Norte: 25,7%	    </a:t>
            </a:r>
            <a:r>
              <a:rPr lang="en-US" sz="2800" dirty="0" err="1"/>
              <a:t>Mulheres</a:t>
            </a:r>
            <a:r>
              <a:rPr lang="en-US" sz="2800" dirty="0"/>
              <a:t>: 64%						</a:t>
            </a:r>
            <a:r>
              <a:rPr lang="en-US" sz="2800" dirty="0" err="1"/>
              <a:t>Pretas</a:t>
            </a:r>
            <a:r>
              <a:rPr lang="en-US" sz="2800" dirty="0"/>
              <a:t> e 																					     </a:t>
            </a:r>
            <a:r>
              <a:rPr lang="en-US" sz="2800" dirty="0" err="1"/>
              <a:t>pardas</a:t>
            </a:r>
            <a:r>
              <a:rPr lang="en-US" sz="2800" dirty="0"/>
              <a:t>: 65%</a:t>
            </a:r>
          </a:p>
          <a:p>
            <a:pPr>
              <a:lnSpc>
                <a:spcPct val="90000"/>
              </a:lnSpc>
              <a:buClr>
                <a:srgbClr val="BF7968"/>
              </a:buClr>
            </a:pPr>
            <a:r>
              <a:rPr lang="en-US" sz="2800" dirty="0" err="1"/>
              <a:t>Nordeste</a:t>
            </a:r>
            <a:r>
              <a:rPr lang="en-US" sz="2800" dirty="0"/>
              <a:t>: 21%    Homens: 46%						     </a:t>
            </a:r>
            <a:r>
              <a:rPr lang="en-US" sz="2800" dirty="0" err="1"/>
              <a:t>Brancas</a:t>
            </a:r>
            <a:r>
              <a:rPr lang="en-US" sz="2800" dirty="0"/>
              <a:t>: 43,8%</a:t>
            </a:r>
          </a:p>
          <a:p>
            <a:pPr>
              <a:lnSpc>
                <a:spcPct val="90000"/>
              </a:lnSpc>
              <a:buClr>
                <a:srgbClr val="BF7968"/>
              </a:buClr>
            </a:pPr>
            <a:r>
              <a:rPr lang="en-US" sz="2800" dirty="0"/>
              <a:t>Sul: 10</a:t>
            </a:r>
          </a:p>
          <a:p>
            <a:pPr>
              <a:lnSpc>
                <a:spcPct val="90000"/>
              </a:lnSpc>
              <a:buClr>
                <a:srgbClr val="BF7968"/>
              </a:buClr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95634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84FD149-94B6-4257-AB5B-C478E603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b="1">
                <a:solidFill>
                  <a:srgbClr val="475437"/>
                </a:solidFill>
              </a:rPr>
              <a:t>Os cenários da fragilidade na sociedade brasileira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43F4F4-276D-4A4D-930A-0530386F9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754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FEF58C-9F2F-FD79-926C-8BF501E58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905001"/>
            <a:ext cx="5741057" cy="4156222"/>
          </a:xfrm>
        </p:spPr>
        <p:txBody>
          <a:bodyPr>
            <a:normAutofit/>
          </a:bodyPr>
          <a:lstStyle/>
          <a:p>
            <a:pPr>
              <a:buClr>
                <a:srgbClr val="D7DB6E"/>
              </a:buClr>
            </a:pPr>
            <a:r>
              <a:rPr lang="en-US" sz="2800" dirty="0"/>
              <a:t>As </a:t>
            </a:r>
            <a:r>
              <a:rPr lang="en-US" sz="2800" dirty="0" err="1"/>
              <a:t>relações</a:t>
            </a:r>
            <a:r>
              <a:rPr lang="en-US" sz="2800" dirty="0"/>
              <a:t> entre </a:t>
            </a:r>
            <a:r>
              <a:rPr lang="en-US" sz="2800" dirty="0" err="1"/>
              <a:t>trabalho</a:t>
            </a:r>
            <a:r>
              <a:rPr lang="en-US" sz="2800" dirty="0"/>
              <a:t> e capital, </a:t>
            </a:r>
            <a:r>
              <a:rPr lang="en-US" sz="2800" dirty="0" err="1"/>
              <a:t>organizadas</a:t>
            </a:r>
            <a:r>
              <a:rPr lang="en-US" sz="2800" dirty="0"/>
              <a:t> </a:t>
            </a:r>
            <a:r>
              <a:rPr lang="en-US" sz="2800" dirty="0" err="1"/>
              <a:t>desde</a:t>
            </a:r>
            <a:r>
              <a:rPr lang="en-US" sz="2800" dirty="0"/>
              <a:t> o </a:t>
            </a:r>
            <a:r>
              <a:rPr lang="en-US" sz="2800" dirty="0" err="1"/>
              <a:t>início</a:t>
            </a:r>
            <a:r>
              <a:rPr lang="en-US" sz="2800" dirty="0"/>
              <a:t> do </a:t>
            </a:r>
            <a:r>
              <a:rPr lang="en-US" sz="2800" dirty="0" err="1"/>
              <a:t>capitalismo</a:t>
            </a:r>
            <a:r>
              <a:rPr lang="en-US" sz="2800" dirty="0"/>
              <a:t> </a:t>
            </a:r>
            <a:r>
              <a:rPr lang="en-US" sz="2800" dirty="0" err="1"/>
              <a:t>ao</a:t>
            </a:r>
            <a:r>
              <a:rPr lang="en-US" sz="2800" dirty="0"/>
              <a:t> </a:t>
            </a:r>
            <a:r>
              <a:rPr lang="en-US" sz="2800" dirty="0" err="1"/>
              <a:t>redor</a:t>
            </a:r>
            <a:r>
              <a:rPr lang="en-US" sz="2800" dirty="0"/>
              <a:t> dos </a:t>
            </a:r>
            <a:r>
              <a:rPr lang="en-US" sz="2800" dirty="0" err="1"/>
              <a:t>sindicatos</a:t>
            </a:r>
            <a:r>
              <a:rPr lang="en-US" sz="2800" dirty="0"/>
              <a:t>, </a:t>
            </a:r>
            <a:r>
              <a:rPr lang="en-US" sz="2800" dirty="0" err="1"/>
              <a:t>movimentos</a:t>
            </a:r>
            <a:r>
              <a:rPr lang="en-US" sz="2800" dirty="0"/>
              <a:t> </a:t>
            </a:r>
            <a:r>
              <a:rPr lang="en-US" sz="2800" dirty="0" err="1"/>
              <a:t>sociais</a:t>
            </a:r>
            <a:r>
              <a:rPr lang="en-US" sz="2800" dirty="0"/>
              <a:t> e </a:t>
            </a:r>
            <a:r>
              <a:rPr lang="en-US" sz="2800" dirty="0" err="1"/>
              <a:t>partidos</a:t>
            </a:r>
            <a:r>
              <a:rPr lang="en-US" sz="2800" dirty="0"/>
              <a:t> politicos, sempre </a:t>
            </a:r>
            <a:r>
              <a:rPr lang="en-US" sz="2800" dirty="0" err="1"/>
              <a:t>foram</a:t>
            </a:r>
            <a:r>
              <a:rPr lang="en-US" sz="2800" dirty="0"/>
              <a:t> </a:t>
            </a:r>
            <a:r>
              <a:rPr lang="en-US" sz="2800" dirty="0" err="1"/>
              <a:t>tensas</a:t>
            </a:r>
            <a:r>
              <a:rPr lang="en-US" sz="2800" dirty="0"/>
              <a:t>. </a:t>
            </a:r>
            <a:r>
              <a:rPr lang="en-US" sz="2800" dirty="0" err="1"/>
              <a:t>Estão</a:t>
            </a:r>
            <a:r>
              <a:rPr lang="en-US" sz="2800" dirty="0"/>
              <a:t> </a:t>
            </a:r>
            <a:r>
              <a:rPr lang="en-US" sz="2800" dirty="0" err="1"/>
              <a:t>aí</a:t>
            </a:r>
            <a:r>
              <a:rPr lang="en-US" sz="2800" dirty="0"/>
              <a:t> </a:t>
            </a:r>
            <a:r>
              <a:rPr lang="en-US" sz="2800" dirty="0" err="1"/>
              <a:t>greves</a:t>
            </a:r>
            <a:r>
              <a:rPr lang="en-US" sz="2800" dirty="0"/>
              <a:t>, </a:t>
            </a:r>
            <a:r>
              <a:rPr lang="en-US" sz="2800" dirty="0" err="1"/>
              <a:t>manifestações</a:t>
            </a:r>
            <a:r>
              <a:rPr lang="en-US" sz="2800" dirty="0"/>
              <a:t> e </a:t>
            </a:r>
            <a:r>
              <a:rPr lang="en-US" sz="2800" dirty="0" err="1"/>
              <a:t>revoluções</a:t>
            </a:r>
            <a:r>
              <a:rPr lang="en-US" sz="2800" dirty="0"/>
              <a:t> para o </a:t>
            </a:r>
            <a:r>
              <a:rPr lang="en-US" sz="2800" dirty="0" err="1"/>
              <a:t>comprovarem</a:t>
            </a:r>
            <a:r>
              <a:rPr lang="en-US" sz="2800" dirty="0"/>
              <a:t>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C3D93092-4F71-EEFD-62E1-42ABE03A2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794" y="1905000"/>
            <a:ext cx="544002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 10">
            <a:extLst>
              <a:ext uri="{FF2B5EF4-FFF2-40B4-BE49-F238E27FC236}">
                <a16:creationId xmlns:a16="http://schemas.microsoft.com/office/drawing/2014/main" id="{AA1386B8-14BD-4682-B537-BC9027D6E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834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495" name="Rectangle 63494">
            <a:extLst>
              <a:ext uri="{FF2B5EF4-FFF2-40B4-BE49-F238E27FC236}">
                <a16:creationId xmlns:a16="http://schemas.microsoft.com/office/drawing/2014/main" id="{584FD149-94B6-4257-AB5B-C478E603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b="1">
                <a:solidFill>
                  <a:srgbClr val="333E4C"/>
                </a:solidFill>
              </a:rPr>
              <a:t>Os cenários da fragilidade na sociedade brasileira</a:t>
            </a:r>
          </a:p>
        </p:txBody>
      </p:sp>
      <p:sp>
        <p:nvSpPr>
          <p:cNvPr id="63497" name="Rectangle 63496">
            <a:extLst>
              <a:ext uri="{FF2B5EF4-FFF2-40B4-BE49-F238E27FC236}">
                <a16:creationId xmlns:a16="http://schemas.microsoft.com/office/drawing/2014/main" id="{4743F4F4-276D-4A4D-930A-0530386F9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33E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266" y="1581940"/>
            <a:ext cx="5537630" cy="4762857"/>
          </a:xfrm>
        </p:spPr>
        <p:txBody>
          <a:bodyPr>
            <a:normAutofit/>
          </a:bodyPr>
          <a:lstStyle/>
          <a:p>
            <a:pPr>
              <a:buClr>
                <a:srgbClr val="CBA76E"/>
              </a:buClr>
            </a:pPr>
            <a:r>
              <a:rPr lang="en-US" sz="2400" dirty="0"/>
              <a:t>O </a:t>
            </a:r>
            <a:r>
              <a:rPr lang="en-US" sz="2400" dirty="0" err="1"/>
              <a:t>passado</a:t>
            </a:r>
            <a:r>
              <a:rPr lang="en-US" sz="2400" dirty="0"/>
              <a:t> </a:t>
            </a:r>
            <a:r>
              <a:rPr lang="en-US" sz="2400" dirty="0" err="1"/>
              <a:t>escravista</a:t>
            </a:r>
            <a:r>
              <a:rPr lang="en-US" sz="2400" dirty="0"/>
              <a:t> do Brasil e a forma </a:t>
            </a:r>
            <a:r>
              <a:rPr lang="en-US" sz="2400" dirty="0" err="1"/>
              <a:t>como</a:t>
            </a:r>
            <a:r>
              <a:rPr lang="en-US" sz="2400" dirty="0"/>
              <a:t> o </a:t>
            </a:r>
            <a:r>
              <a:rPr lang="en-US" sz="2400" dirty="0" err="1"/>
              <a:t>capitalismo</a:t>
            </a:r>
            <a:r>
              <a:rPr lang="en-US" sz="2400" dirty="0"/>
              <a:t> se </a:t>
            </a:r>
            <a:r>
              <a:rPr lang="en-US" sz="2400" dirty="0" err="1"/>
              <a:t>implantou</a:t>
            </a:r>
            <a:r>
              <a:rPr lang="en-US" sz="2400" dirty="0"/>
              <a:t> no </a:t>
            </a:r>
            <a:r>
              <a:rPr lang="en-US" sz="2400" dirty="0" err="1"/>
              <a:t>país</a:t>
            </a:r>
            <a:r>
              <a:rPr lang="en-US" sz="2400" dirty="0"/>
              <a:t>,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permitiu</a:t>
            </a:r>
            <a:r>
              <a:rPr lang="en-US" sz="2400" dirty="0"/>
              <a:t> que </a:t>
            </a:r>
            <a:r>
              <a:rPr lang="en-US" sz="2400" dirty="0" err="1"/>
              <a:t>instituições</a:t>
            </a:r>
            <a:r>
              <a:rPr lang="en-US" sz="2400" dirty="0"/>
              <a:t> </a:t>
            </a:r>
            <a:r>
              <a:rPr lang="en-US" sz="2400" dirty="0" err="1"/>
              <a:t>democráticas</a:t>
            </a:r>
            <a:r>
              <a:rPr lang="en-US" sz="2400" dirty="0"/>
              <a:t>, </a:t>
            </a:r>
            <a:r>
              <a:rPr lang="en-US" sz="2400" dirty="0" err="1"/>
              <a:t>nas</a:t>
            </a:r>
            <a:r>
              <a:rPr lang="en-US" sz="2400" dirty="0"/>
              <a:t> </a:t>
            </a:r>
            <a:r>
              <a:rPr lang="en-US" sz="2400" dirty="0" err="1"/>
              <a:t>quais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conflitos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resolvidos</a:t>
            </a:r>
            <a:r>
              <a:rPr lang="en-US" sz="2400" dirty="0"/>
              <a:t>, </a:t>
            </a:r>
            <a:r>
              <a:rPr lang="en-US" sz="2400" dirty="0" err="1"/>
              <a:t>tivessem</a:t>
            </a:r>
            <a:r>
              <a:rPr lang="en-US" sz="2400" dirty="0"/>
              <a:t> </a:t>
            </a:r>
            <a:r>
              <a:rPr lang="en-US" sz="2400" dirty="0" err="1"/>
              <a:t>vida</a:t>
            </a:r>
            <a:r>
              <a:rPr lang="en-US" sz="2400" dirty="0"/>
              <a:t> longa. </a:t>
            </a:r>
          </a:p>
          <a:p>
            <a:pPr>
              <a:buClr>
                <a:srgbClr val="CBA76E"/>
              </a:buClr>
            </a:pPr>
            <a:r>
              <a:rPr lang="en-US" sz="2400" dirty="0"/>
              <a:t>É </a:t>
            </a:r>
            <a:r>
              <a:rPr lang="en-US" sz="2400" dirty="0" err="1"/>
              <a:t>só</a:t>
            </a:r>
            <a:r>
              <a:rPr lang="en-US" sz="2400" dirty="0"/>
              <a:t> </a:t>
            </a:r>
            <a:r>
              <a:rPr lang="en-US" sz="2400" dirty="0" err="1"/>
              <a:t>reler</a:t>
            </a:r>
            <a:r>
              <a:rPr lang="en-US" sz="2400" dirty="0"/>
              <a:t> a </a:t>
            </a:r>
            <a:r>
              <a:rPr lang="en-US" sz="2400" dirty="0" err="1"/>
              <a:t>história</a:t>
            </a:r>
            <a:r>
              <a:rPr lang="en-US" sz="2400" dirty="0"/>
              <a:t> do </a:t>
            </a:r>
            <a:r>
              <a:rPr lang="en-US" sz="2400" dirty="0" err="1"/>
              <a:t>período</a:t>
            </a:r>
            <a:r>
              <a:rPr lang="en-US" sz="2400" dirty="0"/>
              <a:t> </a:t>
            </a:r>
            <a:r>
              <a:rPr lang="en-US" sz="2400" dirty="0" err="1"/>
              <a:t>republicano</a:t>
            </a:r>
            <a:r>
              <a:rPr lang="en-US" sz="2400" dirty="0"/>
              <a:t> e as </a:t>
            </a:r>
            <a:r>
              <a:rPr lang="en-US" sz="2400" dirty="0" err="1"/>
              <a:t>ameaças</a:t>
            </a:r>
            <a:r>
              <a:rPr lang="en-US" sz="2400" dirty="0"/>
              <a:t> que no </a:t>
            </a:r>
            <a:r>
              <a:rPr lang="en-US" sz="2400" dirty="0" err="1"/>
              <a:t>momento</a:t>
            </a:r>
            <a:r>
              <a:rPr lang="en-US" sz="2400" dirty="0"/>
              <a:t> </a:t>
            </a:r>
            <a:r>
              <a:rPr lang="en-US" sz="2400" dirty="0" err="1"/>
              <a:t>pairam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a </a:t>
            </a:r>
            <a:r>
              <a:rPr lang="en-US" sz="2400" dirty="0" err="1"/>
              <a:t>democracia</a:t>
            </a:r>
            <a:r>
              <a:rPr lang="en-US" sz="2400" dirty="0"/>
              <a:t> do </a:t>
            </a:r>
            <a:r>
              <a:rPr lang="en-US" sz="2400" dirty="0" err="1"/>
              <a:t>país</a:t>
            </a:r>
            <a:r>
              <a:rPr lang="en-US" sz="2400" dirty="0"/>
              <a:t>.</a:t>
            </a:r>
          </a:p>
        </p:txBody>
      </p:sp>
      <p:pic>
        <p:nvPicPr>
          <p:cNvPr id="63490" name="Picture 2">
            <a:extLst>
              <a:ext uri="{FF2B5EF4-FFF2-40B4-BE49-F238E27FC236}">
                <a16:creationId xmlns:a16="http://schemas.microsoft.com/office/drawing/2014/main" id="{1F768EB6-53C3-F90E-934E-4BE34978E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1387929"/>
            <a:ext cx="5893255" cy="498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9" name="Freeform 10">
            <a:extLst>
              <a:ext uri="{FF2B5EF4-FFF2-40B4-BE49-F238E27FC236}">
                <a16:creationId xmlns:a16="http://schemas.microsoft.com/office/drawing/2014/main" id="{AA1386B8-14BD-4682-B537-BC9027D6E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4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471" name="Rectangle 62470">
            <a:extLst>
              <a:ext uri="{FF2B5EF4-FFF2-40B4-BE49-F238E27FC236}">
                <a16:creationId xmlns:a16="http://schemas.microsoft.com/office/drawing/2014/main" id="{584FD149-94B6-4257-AB5B-C478E603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b="1">
                <a:solidFill>
                  <a:srgbClr val="3D405F"/>
                </a:solidFill>
              </a:rPr>
              <a:t>Os cenários da fragilidade na sociedade brasileira</a:t>
            </a:r>
          </a:p>
        </p:txBody>
      </p:sp>
      <p:sp>
        <p:nvSpPr>
          <p:cNvPr id="62473" name="Rectangle 62472">
            <a:extLst>
              <a:ext uri="{FF2B5EF4-FFF2-40B4-BE49-F238E27FC236}">
                <a16:creationId xmlns:a16="http://schemas.microsoft.com/office/drawing/2014/main" id="{4743F4F4-276D-4A4D-930A-0530386F9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D40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1" y="1665513"/>
            <a:ext cx="5719816" cy="475161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E3A135"/>
              </a:buClr>
            </a:pPr>
            <a:r>
              <a:rPr lang="en-US" sz="2400" dirty="0"/>
              <a:t>As </a:t>
            </a:r>
            <a:r>
              <a:rPr lang="en-US" sz="2400" dirty="0" err="1"/>
              <a:t>polarizações</a:t>
            </a:r>
            <a:r>
              <a:rPr lang="en-US" sz="2400" dirty="0"/>
              <a:t> que </a:t>
            </a:r>
            <a:r>
              <a:rPr lang="en-US" sz="2400" dirty="0" err="1"/>
              <a:t>ganharam</a:t>
            </a:r>
            <a:r>
              <a:rPr lang="en-US" sz="2400" dirty="0"/>
              <a:t> </a:t>
            </a:r>
            <a:r>
              <a:rPr lang="en-US" sz="2400" dirty="0" err="1"/>
              <a:t>força</a:t>
            </a:r>
            <a:r>
              <a:rPr lang="en-US" sz="2400" dirty="0"/>
              <a:t> a </a:t>
            </a:r>
            <a:r>
              <a:rPr lang="en-US" sz="2400" dirty="0" err="1"/>
              <a:t>partir</a:t>
            </a:r>
            <a:r>
              <a:rPr lang="en-US" sz="2400" dirty="0"/>
              <a:t> de 2013, com as </a:t>
            </a:r>
            <a:r>
              <a:rPr lang="en-US" sz="2400" dirty="0" err="1"/>
              <a:t>famosas</a:t>
            </a:r>
            <a:r>
              <a:rPr lang="en-US" sz="2400" dirty="0"/>
              <a:t> </a:t>
            </a:r>
            <a:r>
              <a:rPr lang="en-US" sz="2400" dirty="0" err="1"/>
              <a:t>manifestações</a:t>
            </a:r>
            <a:r>
              <a:rPr lang="en-US" sz="2400" dirty="0"/>
              <a:t> de </a:t>
            </a:r>
            <a:r>
              <a:rPr lang="en-US" sz="2400" dirty="0" err="1"/>
              <a:t>junho</a:t>
            </a:r>
            <a:r>
              <a:rPr lang="en-US" sz="2400" dirty="0"/>
              <a:t>, </a:t>
            </a:r>
            <a:r>
              <a:rPr lang="en-US" sz="2400" dirty="0" err="1"/>
              <a:t>deram</a:t>
            </a:r>
            <a:r>
              <a:rPr lang="en-US" sz="2400" dirty="0"/>
              <a:t> </a:t>
            </a:r>
            <a:r>
              <a:rPr lang="en-US" sz="2400" dirty="0" err="1"/>
              <a:t>origem</a:t>
            </a:r>
            <a:r>
              <a:rPr lang="en-US" sz="2400" dirty="0"/>
              <a:t> a um </a:t>
            </a:r>
            <a:r>
              <a:rPr lang="en-US" sz="2400" dirty="0" err="1"/>
              <a:t>fenômeno</a:t>
            </a:r>
            <a:r>
              <a:rPr lang="en-US" sz="2400" dirty="0"/>
              <a:t> que </a:t>
            </a:r>
            <a:r>
              <a:rPr lang="en-US" sz="2400" dirty="0" err="1"/>
              <a:t>parecia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existir</a:t>
            </a:r>
            <a:r>
              <a:rPr lang="en-US" sz="2400" dirty="0"/>
              <a:t> no </a:t>
            </a:r>
            <a:r>
              <a:rPr lang="en-US" sz="2400" dirty="0" err="1"/>
              <a:t>país</a:t>
            </a:r>
            <a:r>
              <a:rPr lang="en-US" sz="2400" dirty="0"/>
              <a:t>: </a:t>
            </a:r>
            <a:r>
              <a:rPr lang="en-US" sz="2400" dirty="0" err="1"/>
              <a:t>uma</a:t>
            </a:r>
            <a:r>
              <a:rPr lang="en-US" sz="2400" dirty="0"/>
              <a:t> extrema </a:t>
            </a:r>
            <a:r>
              <a:rPr lang="en-US" sz="2400" dirty="0" err="1"/>
              <a:t>direita</a:t>
            </a:r>
            <a:r>
              <a:rPr lang="en-US" sz="2400" dirty="0"/>
              <a:t> </a:t>
            </a:r>
            <a:r>
              <a:rPr lang="en-US" sz="2400" dirty="0" err="1"/>
              <a:t>extremamente</a:t>
            </a:r>
            <a:r>
              <a:rPr lang="en-US" sz="2400" dirty="0"/>
              <a:t> </a:t>
            </a:r>
            <a:r>
              <a:rPr lang="en-US" sz="2400" dirty="0" err="1"/>
              <a:t>ressentida</a:t>
            </a:r>
            <a:r>
              <a:rPr lang="en-US" sz="2400" dirty="0"/>
              <a:t> e </a:t>
            </a:r>
            <a:r>
              <a:rPr lang="en-US" sz="2400" dirty="0" err="1"/>
              <a:t>atuante</a:t>
            </a:r>
            <a:r>
              <a:rPr lang="en-US" sz="2400" dirty="0"/>
              <a:t>. </a:t>
            </a:r>
          </a:p>
          <a:p>
            <a:pPr>
              <a:buClr>
                <a:srgbClr val="E3A135"/>
              </a:buClr>
            </a:pPr>
            <a:r>
              <a:rPr lang="en-US" sz="2400" dirty="0"/>
              <a:t>Se entre 1960 e 2013, grosso modo,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grupos</a:t>
            </a:r>
            <a:r>
              <a:rPr lang="en-US" sz="2400" dirty="0"/>
              <a:t> </a:t>
            </a:r>
            <a:r>
              <a:rPr lang="en-US" sz="2400" dirty="0" err="1"/>
              <a:t>sociais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atuantes</a:t>
            </a:r>
            <a:r>
              <a:rPr lang="en-US" sz="2400" dirty="0"/>
              <a:t> </a:t>
            </a:r>
            <a:r>
              <a:rPr lang="en-US" sz="2400" dirty="0" err="1"/>
              <a:t>eram</a:t>
            </a:r>
            <a:r>
              <a:rPr lang="en-US" sz="2400" dirty="0"/>
              <a:t> de </a:t>
            </a:r>
            <a:r>
              <a:rPr lang="en-US" sz="2400" dirty="0" err="1"/>
              <a:t>esquerda</a:t>
            </a:r>
            <a:r>
              <a:rPr lang="en-US" sz="2400" dirty="0"/>
              <a:t> e centro-</a:t>
            </a:r>
            <a:r>
              <a:rPr lang="en-US" sz="2400" dirty="0" err="1"/>
              <a:t>esquerda</a:t>
            </a:r>
            <a:r>
              <a:rPr lang="en-US" sz="2400" dirty="0"/>
              <a:t>, a </a:t>
            </a:r>
            <a:r>
              <a:rPr lang="en-US" sz="2400" dirty="0" err="1"/>
              <a:t>partir</a:t>
            </a:r>
            <a:r>
              <a:rPr lang="en-US" sz="2400" dirty="0"/>
              <a:t> das </a:t>
            </a:r>
            <a:r>
              <a:rPr lang="en-US" sz="2400" dirty="0" err="1"/>
              <a:t>eleições</a:t>
            </a:r>
            <a:r>
              <a:rPr lang="en-US" sz="2400" dirty="0"/>
              <a:t> de 2018 o </a:t>
            </a:r>
            <a:r>
              <a:rPr lang="en-US" sz="2400" dirty="0" err="1"/>
              <a:t>bolsonarismo</a:t>
            </a:r>
            <a:r>
              <a:rPr lang="en-US" sz="2400" dirty="0"/>
              <a:t> </a:t>
            </a:r>
            <a:r>
              <a:rPr lang="en-US" sz="2400" dirty="0" err="1"/>
              <a:t>revelou</a:t>
            </a:r>
            <a:r>
              <a:rPr lang="en-US" sz="2400" dirty="0"/>
              <a:t> um </a:t>
            </a:r>
            <a:r>
              <a:rPr lang="en-US" sz="2400" dirty="0" err="1"/>
              <a:t>rosto</a:t>
            </a:r>
            <a:r>
              <a:rPr lang="en-US" sz="2400" dirty="0"/>
              <a:t> </a:t>
            </a:r>
            <a:r>
              <a:rPr lang="en-US" sz="2400" dirty="0" err="1"/>
              <a:t>escondido</a:t>
            </a:r>
            <a:r>
              <a:rPr lang="en-US" sz="2400" dirty="0"/>
              <a:t> do Brasil, </a:t>
            </a:r>
            <a:r>
              <a:rPr lang="en-US" sz="2400" dirty="0" err="1"/>
              <a:t>composto</a:t>
            </a:r>
            <a:r>
              <a:rPr lang="en-US" sz="2400" dirty="0"/>
              <a:t> de 30% de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população</a:t>
            </a:r>
            <a:r>
              <a:rPr lang="en-US" sz="2400" dirty="0"/>
              <a:t>, </a:t>
            </a:r>
            <a:r>
              <a:rPr lang="en-US" sz="2400" dirty="0" err="1"/>
              <a:t>extremamente</a:t>
            </a:r>
            <a:r>
              <a:rPr lang="en-US" sz="2400" dirty="0"/>
              <a:t> </a:t>
            </a:r>
            <a:r>
              <a:rPr lang="en-US" sz="2400" dirty="0" err="1"/>
              <a:t>preconceituoso</a:t>
            </a:r>
            <a:r>
              <a:rPr lang="en-US" sz="2400" dirty="0"/>
              <a:t>, com </a:t>
            </a:r>
            <a:r>
              <a:rPr lang="en-US" sz="2400" dirty="0" err="1"/>
              <a:t>tendências</a:t>
            </a:r>
            <a:r>
              <a:rPr lang="en-US" sz="2400" dirty="0"/>
              <a:t> </a:t>
            </a:r>
            <a:r>
              <a:rPr lang="en-US" sz="2400" dirty="0" err="1"/>
              <a:t>facistas</a:t>
            </a:r>
            <a:r>
              <a:rPr lang="en-US" sz="2400" dirty="0"/>
              <a:t>. </a:t>
            </a:r>
          </a:p>
        </p:txBody>
      </p:sp>
      <p:pic>
        <p:nvPicPr>
          <p:cNvPr id="62466" name="Picture 2" descr="Ver a imagem de origem">
            <a:extLst>
              <a:ext uri="{FF2B5EF4-FFF2-40B4-BE49-F238E27FC236}">
                <a16:creationId xmlns:a16="http://schemas.microsoft.com/office/drawing/2014/main" id="{C152FD66-4BFA-8ADA-DD69-C3300B631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0726" y="1665513"/>
            <a:ext cx="5451627" cy="396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5" name="Freeform 10">
            <a:extLst>
              <a:ext uri="{FF2B5EF4-FFF2-40B4-BE49-F238E27FC236}">
                <a16:creationId xmlns:a16="http://schemas.microsoft.com/office/drawing/2014/main" id="{AA1386B8-14BD-4682-B537-BC9027D6E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838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47" name="Rectangle 61446">
            <a:extLst>
              <a:ext uri="{FF2B5EF4-FFF2-40B4-BE49-F238E27FC236}">
                <a16:creationId xmlns:a16="http://schemas.microsoft.com/office/drawing/2014/main" id="{584FD149-94B6-4257-AB5B-C478E603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b="1">
                <a:solidFill>
                  <a:srgbClr val="3F5D80"/>
                </a:solidFill>
              </a:rPr>
              <a:t>Os cenários da fragilidade na sociedade brasileira</a:t>
            </a:r>
          </a:p>
        </p:txBody>
      </p:sp>
      <p:sp>
        <p:nvSpPr>
          <p:cNvPr id="61449" name="Rectangle 61448">
            <a:extLst>
              <a:ext uri="{FF2B5EF4-FFF2-40B4-BE49-F238E27FC236}">
                <a16:creationId xmlns:a16="http://schemas.microsoft.com/office/drawing/2014/main" id="{4743F4F4-276D-4A4D-930A-0530386F9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F5D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99" y="1632857"/>
            <a:ext cx="5354478" cy="4294415"/>
          </a:xfrm>
        </p:spPr>
        <p:txBody>
          <a:bodyPr>
            <a:normAutofit/>
          </a:bodyPr>
          <a:lstStyle/>
          <a:p>
            <a:pPr>
              <a:buClr>
                <a:srgbClr val="B39462"/>
              </a:buClr>
            </a:pPr>
            <a:r>
              <a:rPr lang="en-US" sz="2400" dirty="0"/>
              <a:t>Mas as </a:t>
            </a:r>
            <a:r>
              <a:rPr lang="en-US" sz="2400" dirty="0" err="1"/>
              <a:t>dificuldades</a:t>
            </a:r>
            <a:r>
              <a:rPr lang="en-US" sz="2400" dirty="0"/>
              <a:t> das </a:t>
            </a:r>
            <a:r>
              <a:rPr lang="en-US" sz="2400" dirty="0" err="1"/>
              <a:t>relações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atingem</a:t>
            </a:r>
            <a:r>
              <a:rPr lang="en-US" sz="2400" dirty="0"/>
              <a:t> </a:t>
            </a:r>
            <a:r>
              <a:rPr lang="en-US" sz="2400" dirty="0" err="1"/>
              <a:t>apenas</a:t>
            </a:r>
            <a:r>
              <a:rPr lang="en-US" sz="2400" dirty="0"/>
              <a:t> as </a:t>
            </a:r>
            <a:r>
              <a:rPr lang="en-US" sz="2400" dirty="0" err="1"/>
              <a:t>ligações</a:t>
            </a:r>
            <a:r>
              <a:rPr lang="en-US" sz="2400" dirty="0"/>
              <a:t> capital e </a:t>
            </a:r>
            <a:r>
              <a:rPr lang="en-US" sz="2400" dirty="0" err="1"/>
              <a:t>trabalho</a:t>
            </a:r>
            <a:r>
              <a:rPr lang="en-US" sz="2400" dirty="0"/>
              <a:t>. </a:t>
            </a:r>
          </a:p>
          <a:p>
            <a:pPr>
              <a:buClr>
                <a:srgbClr val="B39462"/>
              </a:buClr>
            </a:pPr>
            <a:r>
              <a:rPr lang="en-US" sz="2400" dirty="0" err="1"/>
              <a:t>Elas</a:t>
            </a:r>
            <a:r>
              <a:rPr lang="en-US" sz="2400" dirty="0"/>
              <a:t> se </a:t>
            </a:r>
            <a:r>
              <a:rPr lang="en-US" sz="2400" dirty="0" err="1"/>
              <a:t>inserem</a:t>
            </a:r>
            <a:r>
              <a:rPr lang="en-US" sz="2400" dirty="0"/>
              <a:t> </a:t>
            </a:r>
            <a:r>
              <a:rPr lang="en-US" sz="2400" dirty="0" err="1"/>
              <a:t>também</a:t>
            </a:r>
            <a:r>
              <a:rPr lang="en-US" sz="2400" dirty="0"/>
              <a:t> </a:t>
            </a:r>
            <a:r>
              <a:rPr lang="en-US" sz="2400" dirty="0" err="1"/>
              <a:t>nas</a:t>
            </a:r>
            <a:r>
              <a:rPr lang="en-US" sz="2400" dirty="0"/>
              <a:t> </a:t>
            </a:r>
            <a:r>
              <a:rPr lang="en-US" sz="2400" dirty="0" err="1"/>
              <a:t>relações</a:t>
            </a:r>
            <a:r>
              <a:rPr lang="en-US" sz="2400" dirty="0"/>
              <a:t> entre </a:t>
            </a:r>
            <a:r>
              <a:rPr lang="en-US" sz="2400" dirty="0" err="1"/>
              <a:t>homens</a:t>
            </a:r>
            <a:r>
              <a:rPr lang="en-US" sz="2400" dirty="0"/>
              <a:t> e </a:t>
            </a:r>
            <a:r>
              <a:rPr lang="en-US" sz="2400" dirty="0" err="1"/>
              <a:t>mulheres</a:t>
            </a:r>
            <a:r>
              <a:rPr lang="en-US" sz="2400" dirty="0"/>
              <a:t>. O Brasil é um dos </a:t>
            </a:r>
            <a:r>
              <a:rPr lang="en-US" sz="2400" dirty="0" err="1"/>
              <a:t>países</a:t>
            </a:r>
            <a:r>
              <a:rPr lang="en-US" sz="2400" dirty="0"/>
              <a:t> com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violência</a:t>
            </a:r>
            <a:r>
              <a:rPr lang="en-US" sz="2400" dirty="0"/>
              <a:t> contra as </a:t>
            </a:r>
            <a:r>
              <a:rPr lang="en-US" sz="2400" dirty="0" err="1"/>
              <a:t>mulheres</a:t>
            </a:r>
            <a:r>
              <a:rPr lang="en-US" sz="2400" dirty="0"/>
              <a:t> e </a:t>
            </a:r>
            <a:r>
              <a:rPr lang="en-US" sz="2400" dirty="0" err="1"/>
              <a:t>feminicídios</a:t>
            </a:r>
            <a:r>
              <a:rPr lang="en-US" sz="2400" dirty="0"/>
              <a:t>. Segundo ACNUDH, o </a:t>
            </a:r>
            <a:r>
              <a:rPr lang="en-US" sz="2400" dirty="0" err="1"/>
              <a:t>país</a:t>
            </a:r>
            <a:r>
              <a:rPr lang="en-US" sz="2400" dirty="0"/>
              <a:t> é o 5o em </a:t>
            </a:r>
            <a:r>
              <a:rPr lang="en-US" sz="2400" dirty="0" err="1"/>
              <a:t>violência</a:t>
            </a:r>
            <a:r>
              <a:rPr lang="en-US" sz="2400" dirty="0"/>
              <a:t> com </a:t>
            </a:r>
            <a:r>
              <a:rPr lang="en-US" sz="2400" dirty="0" err="1"/>
              <a:t>morte</a:t>
            </a:r>
            <a:r>
              <a:rPr lang="en-US" sz="2400" dirty="0"/>
              <a:t> de </a:t>
            </a:r>
            <a:r>
              <a:rPr lang="en-US" sz="2400" dirty="0" err="1"/>
              <a:t>mulheres</a:t>
            </a:r>
            <a:r>
              <a:rPr lang="en-US" sz="2400" dirty="0"/>
              <a:t> no </a:t>
            </a:r>
            <a:r>
              <a:rPr lang="en-US" sz="2400" dirty="0" err="1"/>
              <a:t>mundo</a:t>
            </a:r>
            <a:r>
              <a:rPr lang="en-US" sz="2400" dirty="0"/>
              <a:t>.</a:t>
            </a:r>
          </a:p>
        </p:txBody>
      </p:sp>
      <p:pic>
        <p:nvPicPr>
          <p:cNvPr id="61442" name="Picture 2" descr="Ver a imagem de origem">
            <a:extLst>
              <a:ext uri="{FF2B5EF4-FFF2-40B4-BE49-F238E27FC236}">
                <a16:creationId xmlns:a16="http://schemas.microsoft.com/office/drawing/2014/main" id="{DC992498-13EC-0D9C-C59C-9F35694A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8220" y="1775337"/>
            <a:ext cx="5743289" cy="33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1" name="Freeform 10">
            <a:extLst>
              <a:ext uri="{FF2B5EF4-FFF2-40B4-BE49-F238E27FC236}">
                <a16:creationId xmlns:a16="http://schemas.microsoft.com/office/drawing/2014/main" id="{AA1386B8-14BD-4682-B537-BC9027D6E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E9D11FD5-487C-4A6B-836F-3831DC830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485E2D"/>
                </a:solidFill>
              </a:rPr>
              <a:t>Os cenários da fragilidade na sociedade brasileira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99765169-F70D-4841-BE65-62E10CBED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85E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E4F203-2887-8857-6652-65DAE4455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81" y="1905000"/>
            <a:ext cx="4867520" cy="4156222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31C6DA"/>
              </a:buClr>
            </a:pPr>
            <a:r>
              <a:rPr lang="pt-BR" sz="2800" dirty="0"/>
              <a:t>Três elementos da antropologia bíblica ajudarão a captar os cenários da fragilidade: </a:t>
            </a:r>
          </a:p>
          <a:p>
            <a:pPr>
              <a:buClr>
                <a:srgbClr val="31C6DA"/>
              </a:buClr>
            </a:pPr>
            <a:r>
              <a:rPr lang="pt-BR" sz="2800" dirty="0"/>
              <a:t>1. O ser humano como corpo-alma-espírito-coração; </a:t>
            </a:r>
          </a:p>
          <a:p>
            <a:pPr>
              <a:buClr>
                <a:srgbClr val="31C6DA"/>
              </a:buClr>
            </a:pPr>
            <a:r>
              <a:rPr lang="pt-BR" sz="2800" dirty="0"/>
              <a:t>2. O ser humano chamado a viver em harmonia num jardim; </a:t>
            </a:r>
          </a:p>
          <a:p>
            <a:pPr>
              <a:buClr>
                <a:srgbClr val="31C6DA"/>
              </a:buClr>
            </a:pPr>
            <a:r>
              <a:rPr lang="pt-BR" sz="2800" dirty="0"/>
              <a:t>3. O ser humano em relação.</a:t>
            </a:r>
          </a:p>
        </p:txBody>
      </p:sp>
      <p:pic>
        <p:nvPicPr>
          <p:cNvPr id="5122" name="Picture 2" descr="Paradise">
            <a:extLst>
              <a:ext uri="{FF2B5EF4-FFF2-40B4-BE49-F238E27FC236}">
                <a16:creationId xmlns:a16="http://schemas.microsoft.com/office/drawing/2014/main" id="{3152ADBC-6C40-906F-B9B0-D2CF1CFC5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0314" y="1534886"/>
            <a:ext cx="5792806" cy="42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819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423" name="Rectangle 60422">
            <a:extLst>
              <a:ext uri="{FF2B5EF4-FFF2-40B4-BE49-F238E27FC236}">
                <a16:creationId xmlns:a16="http://schemas.microsoft.com/office/drawing/2014/main" id="{584FD149-94B6-4257-AB5B-C478E603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b="1">
                <a:solidFill>
                  <a:srgbClr val="502C5B"/>
                </a:solidFill>
              </a:rPr>
              <a:t>Os cenários da fragilidade na sociedade brasileira</a:t>
            </a:r>
          </a:p>
        </p:txBody>
      </p:sp>
      <p:sp>
        <p:nvSpPr>
          <p:cNvPr id="60425" name="Rectangle 60424">
            <a:extLst>
              <a:ext uri="{FF2B5EF4-FFF2-40B4-BE49-F238E27FC236}">
                <a16:creationId xmlns:a16="http://schemas.microsoft.com/office/drawing/2014/main" id="{4743F4F4-276D-4A4D-930A-0530386F9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02C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600200"/>
            <a:ext cx="5629593" cy="4461022"/>
          </a:xfrm>
        </p:spPr>
        <p:txBody>
          <a:bodyPr>
            <a:normAutofit fontScale="92500"/>
          </a:bodyPr>
          <a:lstStyle/>
          <a:p>
            <a:pPr>
              <a:buClr>
                <a:srgbClr val="C84625"/>
              </a:buClr>
            </a:pPr>
            <a:r>
              <a:rPr lang="en-US" sz="2400" dirty="0"/>
              <a:t>Um dos </a:t>
            </a:r>
            <a:r>
              <a:rPr lang="en-US" sz="2400" dirty="0" err="1"/>
              <a:t>desdobramentos</a:t>
            </a:r>
            <a:r>
              <a:rPr lang="en-US" sz="2400" dirty="0"/>
              <a:t> da </a:t>
            </a:r>
            <a:r>
              <a:rPr lang="en-US" sz="2400" dirty="0" err="1"/>
              <a:t>sociedade</a:t>
            </a:r>
            <a:r>
              <a:rPr lang="en-US" sz="2400" dirty="0"/>
              <a:t> do </a:t>
            </a:r>
            <a:r>
              <a:rPr lang="en-US" sz="2400" dirty="0" err="1"/>
              <a:t>indivíduo</a:t>
            </a:r>
            <a:r>
              <a:rPr lang="en-US" sz="2400" dirty="0"/>
              <a:t> e do </a:t>
            </a:r>
            <a:r>
              <a:rPr lang="en-US" sz="2400" dirty="0" err="1"/>
              <a:t>desejo</a:t>
            </a:r>
            <a:r>
              <a:rPr lang="en-US" sz="2400" dirty="0"/>
              <a:t>, é a </a:t>
            </a:r>
            <a:r>
              <a:rPr lang="en-US" sz="2400" dirty="0" err="1"/>
              <a:t>questão</a:t>
            </a:r>
            <a:r>
              <a:rPr lang="en-US" sz="2400" dirty="0"/>
              <a:t> da </a:t>
            </a:r>
            <a:r>
              <a:rPr lang="en-US" sz="2400" dirty="0" err="1"/>
              <a:t>orientação</a:t>
            </a:r>
            <a:r>
              <a:rPr lang="en-US" sz="2400" dirty="0"/>
              <a:t> sexual, </a:t>
            </a:r>
            <a:r>
              <a:rPr lang="en-US" sz="2400" dirty="0" err="1"/>
              <a:t>vivida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um </a:t>
            </a:r>
            <a:r>
              <a:rPr lang="en-US" sz="2400" dirty="0" err="1"/>
              <a:t>número</a:t>
            </a:r>
            <a:r>
              <a:rPr lang="en-US" sz="2400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vez</a:t>
            </a:r>
            <a:r>
              <a:rPr lang="en-US" sz="2400" dirty="0"/>
              <a:t> </a:t>
            </a:r>
            <a:r>
              <a:rPr lang="en-US" sz="2400" dirty="0" err="1"/>
              <a:t>maior</a:t>
            </a:r>
            <a:r>
              <a:rPr lang="en-US" sz="2400" dirty="0"/>
              <a:t> de </a:t>
            </a:r>
            <a:r>
              <a:rPr lang="en-US" sz="2400" dirty="0" err="1"/>
              <a:t>brasileiros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lugar</a:t>
            </a:r>
            <a:r>
              <a:rPr lang="en-US" sz="2400" dirty="0"/>
              <a:t> de auto-</a:t>
            </a:r>
            <a:r>
              <a:rPr lang="en-US" sz="2400" dirty="0" err="1"/>
              <a:t>realização</a:t>
            </a:r>
            <a:r>
              <a:rPr lang="en-US" sz="2400" dirty="0"/>
              <a:t>, </a:t>
            </a:r>
            <a:r>
              <a:rPr lang="en-US" sz="2400" dirty="0" err="1"/>
              <a:t>dando</a:t>
            </a:r>
            <a:r>
              <a:rPr lang="en-US" sz="2400" dirty="0"/>
              <a:t> </a:t>
            </a:r>
            <a:r>
              <a:rPr lang="en-US" sz="2400" dirty="0" err="1"/>
              <a:t>origem</a:t>
            </a:r>
            <a:r>
              <a:rPr lang="en-US" sz="2400" dirty="0"/>
              <a:t> a um </a:t>
            </a:r>
            <a:r>
              <a:rPr lang="en-US" sz="2400" dirty="0" err="1"/>
              <a:t>número</a:t>
            </a:r>
            <a:r>
              <a:rPr lang="en-US" sz="2400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vez</a:t>
            </a:r>
            <a:r>
              <a:rPr lang="en-US" sz="2400" dirty="0"/>
              <a:t> </a:t>
            </a:r>
            <a:r>
              <a:rPr lang="en-US" sz="2400" dirty="0" err="1"/>
              <a:t>maior</a:t>
            </a:r>
            <a:r>
              <a:rPr lang="en-US" sz="2400" dirty="0"/>
              <a:t> de </a:t>
            </a:r>
            <a:r>
              <a:rPr lang="en-US" sz="2400" dirty="0" err="1"/>
              <a:t>pessoas</a:t>
            </a:r>
            <a:r>
              <a:rPr lang="en-US" sz="2400" dirty="0"/>
              <a:t> que se </a:t>
            </a:r>
            <a:r>
              <a:rPr lang="en-US" sz="2400" dirty="0" err="1"/>
              <a:t>declaram</a:t>
            </a:r>
            <a:r>
              <a:rPr lang="en-US" sz="2400" dirty="0"/>
              <a:t> LGBTQIA+. </a:t>
            </a:r>
          </a:p>
          <a:p>
            <a:pPr>
              <a:buClr>
                <a:srgbClr val="C84625"/>
              </a:buClr>
            </a:pPr>
            <a:r>
              <a:rPr lang="en-US" sz="2400" dirty="0" err="1"/>
              <a:t>Esses</a:t>
            </a:r>
            <a:r>
              <a:rPr lang="en-US" sz="2400" dirty="0"/>
              <a:t> </a:t>
            </a:r>
            <a:r>
              <a:rPr lang="en-US" sz="2400" dirty="0" err="1"/>
              <a:t>grupos</a:t>
            </a:r>
            <a:r>
              <a:rPr lang="en-US" sz="2400" dirty="0"/>
              <a:t> </a:t>
            </a:r>
            <a:r>
              <a:rPr lang="en-US" sz="2400" dirty="0" err="1"/>
              <a:t>têm</a:t>
            </a:r>
            <a:r>
              <a:rPr lang="en-US" sz="2400" dirty="0"/>
              <a:t> </a:t>
            </a:r>
            <a:r>
              <a:rPr lang="en-US" sz="2400" dirty="0" err="1"/>
              <a:t>modificado</a:t>
            </a:r>
            <a:r>
              <a:rPr lang="en-US" sz="2400" dirty="0"/>
              <a:t> a forma de </a:t>
            </a:r>
            <a:r>
              <a:rPr lang="en-US" sz="2400" dirty="0" err="1"/>
              <a:t>compreender</a:t>
            </a:r>
            <a:r>
              <a:rPr lang="en-US" sz="2400" dirty="0"/>
              <a:t> a </a:t>
            </a:r>
            <a:r>
              <a:rPr lang="en-US" sz="2400" dirty="0" err="1"/>
              <a:t>família</a:t>
            </a:r>
            <a:r>
              <a:rPr lang="en-US" sz="2400" dirty="0"/>
              <a:t>, mas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vítimas</a:t>
            </a:r>
            <a:r>
              <a:rPr lang="en-US" sz="2400" dirty="0"/>
              <a:t> de </a:t>
            </a:r>
            <a:r>
              <a:rPr lang="en-US" sz="2400" dirty="0" err="1"/>
              <a:t>preconceitos</a:t>
            </a:r>
            <a:r>
              <a:rPr lang="en-US" sz="2400" dirty="0"/>
              <a:t>.</a:t>
            </a:r>
          </a:p>
        </p:txBody>
      </p:sp>
      <p:pic>
        <p:nvPicPr>
          <p:cNvPr id="60418" name="Picture 2" descr="Bandeirão sobre o público na Parada do Orgulho LGBT de São Paulo">
            <a:extLst>
              <a:ext uri="{FF2B5EF4-FFF2-40B4-BE49-F238E27FC236}">
                <a16:creationId xmlns:a16="http://schemas.microsoft.com/office/drawing/2014/main" id="{68D86095-F802-B1F3-CB6E-EF8FA1BF2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125" y="1755110"/>
            <a:ext cx="5451627" cy="415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7" name="Freeform 10">
            <a:extLst>
              <a:ext uri="{FF2B5EF4-FFF2-40B4-BE49-F238E27FC236}">
                <a16:creationId xmlns:a16="http://schemas.microsoft.com/office/drawing/2014/main" id="{AA1386B8-14BD-4682-B537-BC9027D6E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667" name="Rectangle 70666">
            <a:extLst>
              <a:ext uri="{FF2B5EF4-FFF2-40B4-BE49-F238E27FC236}">
                <a16:creationId xmlns:a16="http://schemas.microsoft.com/office/drawing/2014/main" id="{584FD149-94B6-4257-AB5B-C478E603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b="1">
                <a:solidFill>
                  <a:srgbClr val="6A4F47"/>
                </a:solidFill>
              </a:rPr>
              <a:t>Os cenários da fragilidade na sociedade brasileira</a:t>
            </a:r>
          </a:p>
        </p:txBody>
      </p:sp>
      <p:sp>
        <p:nvSpPr>
          <p:cNvPr id="70669" name="Rectangle 70668">
            <a:extLst>
              <a:ext uri="{FF2B5EF4-FFF2-40B4-BE49-F238E27FC236}">
                <a16:creationId xmlns:a16="http://schemas.microsoft.com/office/drawing/2014/main" id="{4743F4F4-276D-4A4D-930A-0530386F9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A4F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68199"/>
            <a:ext cx="6813913" cy="47446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B6926C"/>
              </a:buClr>
            </a:pPr>
            <a:r>
              <a:rPr lang="en-US" sz="2400" dirty="0"/>
              <a:t>Um </a:t>
            </a:r>
            <a:r>
              <a:rPr lang="en-US" sz="2400" dirty="0" err="1"/>
              <a:t>terceiro</a:t>
            </a:r>
            <a:r>
              <a:rPr lang="en-US" sz="2400" dirty="0"/>
              <a:t> </a:t>
            </a:r>
            <a:r>
              <a:rPr lang="en-US" sz="2400" dirty="0" err="1"/>
              <a:t>lugar</a:t>
            </a:r>
            <a:r>
              <a:rPr lang="en-US" sz="2400" dirty="0"/>
              <a:t> de </a:t>
            </a:r>
            <a:r>
              <a:rPr lang="en-US" sz="2400" dirty="0" err="1"/>
              <a:t>conflito</a:t>
            </a:r>
            <a:r>
              <a:rPr lang="en-US" sz="2400" dirty="0"/>
              <a:t> é o </a:t>
            </a:r>
            <a:r>
              <a:rPr lang="en-US" sz="2400" dirty="0" err="1"/>
              <a:t>étnico</a:t>
            </a:r>
            <a:r>
              <a:rPr lang="en-US" sz="2400" dirty="0"/>
              <a:t>. O Brasil, com </a:t>
            </a:r>
            <a:r>
              <a:rPr lang="en-US" sz="2400" dirty="0" err="1"/>
              <a:t>seu</a:t>
            </a:r>
            <a:r>
              <a:rPr lang="en-US" sz="2400" dirty="0"/>
              <a:t> </a:t>
            </a:r>
            <a:r>
              <a:rPr lang="en-US" sz="2400" dirty="0" err="1"/>
              <a:t>passado</a:t>
            </a:r>
            <a:r>
              <a:rPr lang="en-US" sz="2400" dirty="0"/>
              <a:t> </a:t>
            </a:r>
            <a:r>
              <a:rPr lang="en-US" sz="2400" dirty="0" err="1"/>
              <a:t>escravagista</a:t>
            </a:r>
            <a:r>
              <a:rPr lang="en-US" sz="2400" dirty="0"/>
              <a:t> e o modo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lidou</a:t>
            </a:r>
            <a:r>
              <a:rPr lang="en-US" sz="2400" dirty="0"/>
              <a:t> e </a:t>
            </a:r>
            <a:r>
              <a:rPr lang="en-US" sz="2400" dirty="0" err="1"/>
              <a:t>lida</a:t>
            </a:r>
            <a:r>
              <a:rPr lang="en-US" sz="2400" dirty="0"/>
              <a:t> com o </a:t>
            </a:r>
            <a:r>
              <a:rPr lang="en-US" sz="2400" dirty="0" err="1"/>
              <a:t>mundo</a:t>
            </a:r>
            <a:r>
              <a:rPr lang="en-US" sz="2400" dirty="0"/>
              <a:t> </a:t>
            </a:r>
            <a:r>
              <a:rPr lang="en-US" sz="2400" dirty="0" err="1"/>
              <a:t>indígena</a:t>
            </a:r>
            <a:r>
              <a:rPr lang="en-US" sz="2400" dirty="0"/>
              <a:t>, </a:t>
            </a:r>
            <a:r>
              <a:rPr lang="en-US" sz="2400" dirty="0" err="1"/>
              <a:t>foi</a:t>
            </a:r>
            <a:r>
              <a:rPr lang="en-US" sz="2400" dirty="0"/>
              <a:t>, </a:t>
            </a:r>
            <a:r>
              <a:rPr lang="en-US" sz="2400" dirty="0" err="1"/>
              <a:t>desde</a:t>
            </a:r>
            <a:r>
              <a:rPr lang="en-US" sz="2400" dirty="0"/>
              <a:t> a </a:t>
            </a:r>
            <a:r>
              <a:rPr lang="en-US" sz="2400" dirty="0" err="1"/>
              <a:t>independência</a:t>
            </a:r>
            <a:r>
              <a:rPr lang="en-US" sz="2400" dirty="0"/>
              <a:t>, </a:t>
            </a:r>
            <a:r>
              <a:rPr lang="en-US" sz="2400" dirty="0" err="1"/>
              <a:t>marcado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“</a:t>
            </a:r>
            <a:r>
              <a:rPr lang="en-US" sz="2400" dirty="0" err="1"/>
              <a:t>ideologia</a:t>
            </a:r>
            <a:r>
              <a:rPr lang="en-US" sz="2400" dirty="0"/>
              <a:t>” de que </a:t>
            </a:r>
            <a:r>
              <a:rPr lang="en-US" sz="2400" dirty="0" err="1"/>
              <a:t>somos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“</a:t>
            </a:r>
            <a:r>
              <a:rPr lang="en-US" sz="2400" dirty="0" err="1"/>
              <a:t>nação</a:t>
            </a:r>
            <a:r>
              <a:rPr lang="en-US" sz="2400" dirty="0"/>
              <a:t> cordial”, </a:t>
            </a:r>
            <a:r>
              <a:rPr lang="en-US" sz="2400" dirty="0" err="1"/>
              <a:t>onde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existem</a:t>
            </a:r>
            <a:r>
              <a:rPr lang="en-US" sz="2400" dirty="0"/>
              <a:t> </a:t>
            </a:r>
            <a:r>
              <a:rPr lang="en-US" sz="2400" dirty="0" err="1"/>
              <a:t>preconceitos</a:t>
            </a:r>
            <a:r>
              <a:rPr lang="en-US" sz="2400" dirty="0"/>
              <a:t> </a:t>
            </a:r>
            <a:r>
              <a:rPr lang="en-US" sz="2400" dirty="0" err="1"/>
              <a:t>raciais</a:t>
            </a:r>
            <a:r>
              <a:rPr lang="en-US" sz="2400" dirty="0"/>
              <a:t>. No </a:t>
            </a:r>
            <a:r>
              <a:rPr lang="en-US" sz="2400" dirty="0" err="1"/>
              <a:t>entando</a:t>
            </a:r>
            <a:r>
              <a:rPr lang="en-US" sz="2400" dirty="0"/>
              <a:t>,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números</a:t>
            </a:r>
            <a:r>
              <a:rPr lang="en-US" sz="2400" dirty="0"/>
              <a:t> </a:t>
            </a:r>
            <a:r>
              <a:rPr lang="en-US" sz="2400" dirty="0" err="1"/>
              <a:t>revelam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realidade</a:t>
            </a:r>
            <a:r>
              <a:rPr lang="en-US" sz="2400" dirty="0"/>
              <a:t> </a:t>
            </a:r>
            <a:r>
              <a:rPr lang="en-US" sz="2400" dirty="0" err="1"/>
              <a:t>muito</a:t>
            </a:r>
            <a:r>
              <a:rPr lang="en-US" sz="2400" dirty="0"/>
              <a:t> </a:t>
            </a:r>
            <a:r>
              <a:rPr lang="en-US" sz="2400" dirty="0" err="1"/>
              <a:t>diferente</a:t>
            </a:r>
            <a:r>
              <a:rPr lang="en-US" sz="2400" dirty="0"/>
              <a:t>. As </a:t>
            </a:r>
            <a:r>
              <a:rPr lang="en-US" sz="2400" dirty="0" err="1"/>
              <a:t>populações</a:t>
            </a:r>
            <a:r>
              <a:rPr lang="en-US" sz="2400" dirty="0"/>
              <a:t> </a:t>
            </a:r>
            <a:r>
              <a:rPr lang="en-US" sz="2400" dirty="0" err="1"/>
              <a:t>prisionais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constituídas</a:t>
            </a:r>
            <a:r>
              <a:rPr lang="en-US" sz="2400" dirty="0"/>
              <a:t> </a:t>
            </a:r>
            <a:r>
              <a:rPr lang="en-US" sz="2400" dirty="0" err="1"/>
              <a:t>majoritariamente</a:t>
            </a:r>
            <a:r>
              <a:rPr lang="en-US" sz="2400" dirty="0"/>
              <a:t> de negros. São </a:t>
            </a:r>
            <a:r>
              <a:rPr lang="en-US" sz="2400" dirty="0" err="1"/>
              <a:t>eles</a:t>
            </a:r>
            <a:r>
              <a:rPr lang="en-US" sz="2400" dirty="0"/>
              <a:t> </a:t>
            </a:r>
            <a:r>
              <a:rPr lang="en-US" sz="2400" dirty="0" err="1"/>
              <a:t>também</a:t>
            </a:r>
            <a:r>
              <a:rPr lang="en-US" sz="2400" dirty="0"/>
              <a:t> que </a:t>
            </a:r>
            <a:r>
              <a:rPr lang="en-US" sz="2400" dirty="0" err="1"/>
              <a:t>ocupam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lugares</a:t>
            </a:r>
            <a:r>
              <a:rPr lang="en-US" sz="2400" dirty="0"/>
              <a:t> </a:t>
            </a:r>
            <a:r>
              <a:rPr lang="en-US" sz="2400" dirty="0" err="1"/>
              <a:t>nas</a:t>
            </a:r>
            <a:r>
              <a:rPr lang="en-US" sz="2400" dirty="0"/>
              <a:t> </a:t>
            </a:r>
            <a:r>
              <a:rPr lang="en-US" sz="2400" dirty="0" err="1"/>
              <a:t>escalas</a:t>
            </a:r>
            <a:r>
              <a:rPr lang="en-US" sz="2400" dirty="0"/>
              <a:t> </a:t>
            </a:r>
            <a:r>
              <a:rPr lang="en-US" sz="2400" dirty="0" err="1"/>
              <a:t>sociais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pobres</a:t>
            </a:r>
            <a:r>
              <a:rPr lang="en-US" sz="2400" dirty="0"/>
              <a:t>, </a:t>
            </a:r>
            <a:r>
              <a:rPr lang="en-US" sz="2400" dirty="0" err="1"/>
              <a:t>sendo</a:t>
            </a:r>
            <a:r>
              <a:rPr lang="en-US" sz="2400" dirty="0"/>
              <a:t> </a:t>
            </a:r>
            <a:r>
              <a:rPr lang="en-US" sz="2400" dirty="0" err="1"/>
              <a:t>também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que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sofrem</a:t>
            </a:r>
            <a:r>
              <a:rPr lang="en-US" sz="2400" dirty="0"/>
              <a:t> </a:t>
            </a:r>
            <a:r>
              <a:rPr lang="en-US" sz="2400" dirty="0" err="1"/>
              <a:t>violência</a:t>
            </a:r>
            <a:r>
              <a:rPr lang="en-US" sz="2400" dirty="0"/>
              <a:t>.</a:t>
            </a:r>
          </a:p>
        </p:txBody>
      </p:sp>
      <p:pic>
        <p:nvPicPr>
          <p:cNvPr id="70662" name="Picture 6" descr="Homem com Dreadlocks posando — Fotografia de Stock">
            <a:extLst>
              <a:ext uri="{FF2B5EF4-FFF2-40B4-BE49-F238E27FC236}">
                <a16:creationId xmlns:a16="http://schemas.microsoft.com/office/drawing/2014/main" id="{CA40E60C-6C4C-4392-3152-5A20253BA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4978" y="1064491"/>
            <a:ext cx="3935810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71" name="Freeform 10">
            <a:extLst>
              <a:ext uri="{FF2B5EF4-FFF2-40B4-BE49-F238E27FC236}">
                <a16:creationId xmlns:a16="http://schemas.microsoft.com/office/drawing/2014/main" id="{AA1386B8-14BD-4682-B537-BC9027D6E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194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b="1">
                <a:solidFill>
                  <a:srgbClr val="364253"/>
                </a:solidFill>
              </a:rPr>
              <a:t>Os cenários da fragilidade na sociedade brasileira</a:t>
            </a:r>
          </a:p>
        </p:txBody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D8F6A985-E455-D3D5-2D5E-D546B12E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48" y="1632858"/>
            <a:ext cx="5775752" cy="4259996"/>
          </a:xfrm>
        </p:spPr>
        <p:txBody>
          <a:bodyPr>
            <a:normAutofit/>
          </a:bodyPr>
          <a:lstStyle/>
          <a:p>
            <a:pPr>
              <a:buClr>
                <a:srgbClr val="5AE07C"/>
              </a:buClr>
            </a:pPr>
            <a:endParaRPr lang="en-US" sz="2800" dirty="0"/>
          </a:p>
          <a:p>
            <a:pPr>
              <a:buClr>
                <a:srgbClr val="5AE07C"/>
              </a:buClr>
            </a:pPr>
            <a:r>
              <a:rPr lang="en-US" sz="2800" dirty="0"/>
              <a:t>No </a:t>
            </a:r>
            <a:r>
              <a:rPr lang="en-US" sz="2800" dirty="0" err="1"/>
              <a:t>Nordeste</a:t>
            </a:r>
            <a:r>
              <a:rPr lang="en-US" sz="2800" dirty="0"/>
              <a:t>, a </a:t>
            </a:r>
            <a:r>
              <a:rPr lang="en-US" sz="2800" dirty="0" err="1"/>
              <a:t>imagem</a:t>
            </a:r>
            <a:r>
              <a:rPr lang="en-US" sz="2800" dirty="0"/>
              <a:t> da </a:t>
            </a:r>
            <a:r>
              <a:rPr lang="en-US" sz="2800" dirty="0" err="1"/>
              <a:t>ciranda</a:t>
            </a:r>
            <a:r>
              <a:rPr lang="en-US" sz="2800" dirty="0"/>
              <a:t> </a:t>
            </a:r>
            <a:r>
              <a:rPr lang="en-US" sz="2800" dirty="0" err="1"/>
              <a:t>pode</a:t>
            </a:r>
            <a:r>
              <a:rPr lang="en-US" sz="2800" dirty="0"/>
              <a:t> </a:t>
            </a:r>
            <a:r>
              <a:rPr lang="en-US" sz="2800" dirty="0" err="1"/>
              <a:t>provocar-nos</a:t>
            </a:r>
            <a:r>
              <a:rPr lang="en-US" sz="2800" dirty="0"/>
              <a:t> à </a:t>
            </a:r>
            <a:r>
              <a:rPr lang="en-US" sz="2800" dirty="0" err="1"/>
              <a:t>busca</a:t>
            </a:r>
            <a:r>
              <a:rPr lang="en-US" sz="2800" dirty="0"/>
              <a:t> da nova terra, </a:t>
            </a:r>
            <a:r>
              <a:rPr lang="en-US" sz="2800" dirty="0" err="1"/>
              <a:t>na</a:t>
            </a:r>
            <a:r>
              <a:rPr lang="en-US" sz="2800" dirty="0"/>
              <a:t> qual o </a:t>
            </a:r>
            <a:r>
              <a:rPr lang="en-US" sz="2800" dirty="0" err="1"/>
              <a:t>branco</a:t>
            </a:r>
            <a:r>
              <a:rPr lang="en-US" sz="2800" dirty="0"/>
              <a:t>, o </a:t>
            </a:r>
            <a:r>
              <a:rPr lang="en-US" sz="2800" dirty="0" err="1"/>
              <a:t>índio</a:t>
            </a:r>
            <a:r>
              <a:rPr lang="en-US" sz="2800" dirty="0"/>
              <a:t> e o </a:t>
            </a:r>
            <a:r>
              <a:rPr lang="en-US" sz="2800" dirty="0" err="1"/>
              <a:t>mulato</a:t>
            </a:r>
            <a:r>
              <a:rPr lang="en-US" sz="2800" dirty="0"/>
              <a:t> </a:t>
            </a:r>
            <a:r>
              <a:rPr lang="en-US" sz="2800" dirty="0" err="1"/>
              <a:t>possam</a:t>
            </a:r>
            <a:r>
              <a:rPr lang="en-US" sz="2800" dirty="0"/>
              <a:t> comer no </a:t>
            </a:r>
            <a:r>
              <a:rPr lang="en-US" sz="2800" dirty="0" err="1"/>
              <a:t>mesmo</a:t>
            </a:r>
            <a:r>
              <a:rPr lang="en-US" sz="2800" dirty="0"/>
              <a:t> </a:t>
            </a:r>
            <a:r>
              <a:rPr lang="en-US" sz="2800" dirty="0" err="1"/>
              <a:t>prato</a:t>
            </a:r>
            <a:r>
              <a:rPr lang="en-US" sz="2800" dirty="0"/>
              <a:t>,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dizia</a:t>
            </a:r>
            <a:r>
              <a:rPr lang="en-US" sz="2800" dirty="0"/>
              <a:t> a </a:t>
            </a:r>
            <a:r>
              <a:rPr lang="en-US" sz="2800" dirty="0" err="1"/>
              <a:t>canção</a:t>
            </a:r>
            <a:r>
              <a:rPr lang="en-US" sz="2800" dirty="0"/>
              <a:t>.</a:t>
            </a:r>
          </a:p>
        </p:txBody>
      </p:sp>
      <p:pic>
        <p:nvPicPr>
          <p:cNvPr id="4" name="Content Placeholder 2" descr="Encontro de Cirandeiros em Ferreiros (PE). - Foto: Costa Neto/Secult-PE">
            <a:extLst>
              <a:ext uri="{FF2B5EF4-FFF2-40B4-BE49-F238E27FC236}">
                <a16:creationId xmlns:a16="http://schemas.microsoft.com/office/drawing/2014/main" id="{E6C2A510-B4FE-47CE-6E55-613290D23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4" b="13246"/>
          <a:stretch/>
        </p:blipFill>
        <p:spPr bwMode="auto">
          <a:xfrm>
            <a:off x="6420125" y="1649186"/>
            <a:ext cx="5451627" cy="453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2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696B30"/>
                </a:solidFill>
              </a:rPr>
              <a:t>Os cenários da fragilidade na sociedade brasileira</a:t>
            </a:r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696B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A265AAA8-F282-A089-91CA-1C3554C3F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38" y="1905000"/>
            <a:ext cx="5259406" cy="4299858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619BDC"/>
              </a:buClr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1. A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fragilidade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dos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corpos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buClr>
                <a:srgbClr val="619BDC"/>
              </a:buClr>
            </a:pPr>
            <a:r>
              <a:rPr lang="pt-BR" sz="2800" dirty="0">
                <a:solidFill>
                  <a:srgbClr val="000000"/>
                </a:solidFill>
                <a:latin typeface="Tahoma" panose="020B0604030504040204" pitchFamily="34" charset="0"/>
              </a:rPr>
              <a:t>Como bem expressou o Papa na homilia de 27/03/2020, com a pandemia “D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ensas trevas cobriram as nossas praças, ruas e cidades; apoderaram-se das nossas vidas, enchendo tudo dum silêncio ensurdecedor e um vazio desolador, que paralisa tudo à sua passagem: pressente-se no ar, nota-se nos gestos, dizem-no os olhares. Revemo-nos temerosos e perdidos”.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90DA194-F544-D3CF-13CF-3690B2DC7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" r="-1" b="-1"/>
          <a:stretch/>
        </p:blipFill>
        <p:spPr bwMode="auto">
          <a:xfrm>
            <a:off x="5682343" y="1502230"/>
            <a:ext cx="6201020" cy="470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9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54553A"/>
                </a:solidFill>
              </a:rPr>
              <a:t>Os cenários da fragilidade na sociedade brasileira</a:t>
            </a:r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455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E165726D-8095-2307-14BD-6BC7E56E5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94" y="1905000"/>
            <a:ext cx="6077441" cy="4307894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986B23"/>
              </a:buClr>
            </a:pPr>
            <a:endParaRPr lang="pt-BR" sz="28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>
              <a:buClr>
                <a:srgbClr val="986B23"/>
              </a:buClr>
            </a:pPr>
            <a:r>
              <a:rPr lang="pt-BR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“A tempestade desmascara a nossa vulnerabilidade e deixa a descoberto as falsas e supérfluas seguranças com que construímos os nossos programas, os nossos projetos, os nossos hábitos e prioridades. Mostra-nos como deixamos adormecido e abandonado aquilo que nutre, sustenta e dá força à nossa vida e à nossa comunidade. A tempestade põe a descoberto todos os propósitos de «empacotar» e esquecer o que alimentou a alma dos nossos povos; todas as tentativas de anestesiar com hábitos aparentemente «salvadores», incapazes de fazer apelo às nossas raízes e evocar a memória dos nossos idosos, privando-nos assim da imunidade necessária para enfrentar as adversidades”.</a:t>
            </a:r>
            <a:endParaRPr lang="en-US" sz="28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8DA330F-7A17-4982-9B49-7C04CC9C0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2" r="15106" b="1"/>
          <a:stretch/>
        </p:blipFill>
        <p:spPr bwMode="auto">
          <a:xfrm>
            <a:off x="6760029" y="1377709"/>
            <a:ext cx="5090677" cy="40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1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2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DAF15F-D6F4-0713-62E5-37420C71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54493C"/>
                </a:solidFill>
              </a:rPr>
              <a:t>Os cenários da fragilidade na sociedade brasileira</a:t>
            </a:r>
          </a:p>
        </p:txBody>
      </p: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5449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E4F203-2887-8857-6652-65DAE4455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5FCBDA"/>
              </a:buClr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Brasil: 686 mil mortos; 34,6 milhões de contaminados</a:t>
            </a:r>
          </a:p>
          <a:p>
            <a:pPr>
              <a:lnSpc>
                <a:spcPct val="90000"/>
              </a:lnSpc>
              <a:buClr>
                <a:srgbClr val="5FCBDA"/>
              </a:buClr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Nordeste 2: </a:t>
            </a:r>
          </a:p>
          <a:p>
            <a:pPr>
              <a:lnSpc>
                <a:spcPct val="90000"/>
              </a:lnSpc>
              <a:buClr>
                <a:srgbClr val="5FCBDA"/>
              </a:buClr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PB: 10.403 mortos; 653 mil contaminados</a:t>
            </a:r>
          </a:p>
          <a:p>
            <a:pPr>
              <a:lnSpc>
                <a:spcPct val="90000"/>
              </a:lnSpc>
              <a:buClr>
                <a:srgbClr val="5FCBDA"/>
              </a:buClr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PE: 22.275 mortos; 1,06 milhões contaminados</a:t>
            </a:r>
          </a:p>
          <a:p>
            <a:pPr>
              <a:lnSpc>
                <a:spcPct val="90000"/>
              </a:lnSpc>
              <a:buClr>
                <a:srgbClr val="5FCBDA"/>
              </a:buClr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RN: 8.455 mortos; 556 mil contaminados</a:t>
            </a:r>
          </a:p>
          <a:p>
            <a:pPr>
              <a:lnSpc>
                <a:spcPct val="90000"/>
              </a:lnSpc>
              <a:buClr>
                <a:srgbClr val="5FCBDA"/>
              </a:buClr>
            </a:pP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AL: 7.121 mortos; 321 mil contaminados</a:t>
            </a:r>
          </a:p>
          <a:p>
            <a:pPr>
              <a:lnSpc>
                <a:spcPct val="90000"/>
              </a:lnSpc>
              <a:buClr>
                <a:srgbClr val="5FCBDA"/>
              </a:buClr>
            </a:pPr>
            <a:endParaRPr lang="pt-BR" sz="1300" dirty="0"/>
          </a:p>
        </p:txBody>
      </p:sp>
      <p:pic>
        <p:nvPicPr>
          <p:cNvPr id="8194" name="Picture 2" descr="jovens amigos usando máscara facial fazendo novo distanciamento social saudação com solavancos de cotovelos para evitar a propagação coronavírus - pandemia - fotografias e filmes do acervo">
            <a:extLst>
              <a:ext uri="{FF2B5EF4-FFF2-40B4-BE49-F238E27FC236}">
                <a16:creationId xmlns:a16="http://schemas.microsoft.com/office/drawing/2014/main" id="{FB2AAF6E-FC40-165B-E334-DE42B40F2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36" b="-2"/>
          <a:stretch/>
        </p:blipFill>
        <p:spPr bwMode="auto">
          <a:xfrm>
            <a:off x="4619543" y="640080"/>
            <a:ext cx="6953577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4965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799</TotalTime>
  <Words>3677</Words>
  <Application>Microsoft Office PowerPoint</Application>
  <PresentationFormat>Widescreen</PresentationFormat>
  <Paragraphs>268</Paragraphs>
  <Slides>62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70" baseType="lpstr">
      <vt:lpstr>Arial</vt:lpstr>
      <vt:lpstr>Calibri</vt:lpstr>
      <vt:lpstr>Century Gothic</vt:lpstr>
      <vt:lpstr>Myriad Pro Regular</vt:lpstr>
      <vt:lpstr>Tahoma</vt:lpstr>
      <vt:lpstr>Times New Roman</vt:lpstr>
      <vt:lpstr>Wingdings 3</vt:lpstr>
      <vt:lpstr>Cacho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  <vt:lpstr>Os cenários da fragilidade na sociedade brasileira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cenários da fragilidade na sociedade brasileira</dc:title>
  <dc:creator>Geraldo Mori</dc:creator>
  <cp:lastModifiedBy>Geraldo Mori</cp:lastModifiedBy>
  <cp:revision>25</cp:revision>
  <dcterms:created xsi:type="dcterms:W3CDTF">2022-09-26T12:15:37Z</dcterms:created>
  <dcterms:modified xsi:type="dcterms:W3CDTF">2022-09-28T07:35:02Z</dcterms:modified>
</cp:coreProperties>
</file>