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411" r:id="rId2"/>
    <p:sldId id="412" r:id="rId3"/>
    <p:sldId id="413" r:id="rId4"/>
    <p:sldId id="414" r:id="rId5"/>
    <p:sldId id="417" r:id="rId6"/>
    <p:sldId id="418" r:id="rId7"/>
    <p:sldId id="419" r:id="rId8"/>
    <p:sldId id="415" r:id="rId9"/>
    <p:sldId id="416" r:id="rId10"/>
    <p:sldId id="420" r:id="rId11"/>
    <p:sldId id="421" r:id="rId12"/>
    <p:sldId id="422" r:id="rId13"/>
    <p:sldId id="423" r:id="rId14"/>
    <p:sldId id="424" r:id="rId15"/>
    <p:sldId id="425" r:id="rId16"/>
    <p:sldId id="426" r:id="rId17"/>
    <p:sldId id="429" r:id="rId18"/>
    <p:sldId id="430" r:id="rId19"/>
    <p:sldId id="431" r:id="rId20"/>
    <p:sldId id="432" r:id="rId21"/>
    <p:sldId id="427" r:id="rId22"/>
    <p:sldId id="433" r:id="rId23"/>
    <p:sldId id="442" r:id="rId24"/>
    <p:sldId id="445" r:id="rId25"/>
    <p:sldId id="434" r:id="rId26"/>
    <p:sldId id="435" r:id="rId27"/>
    <p:sldId id="436" r:id="rId28"/>
    <p:sldId id="437" r:id="rId29"/>
    <p:sldId id="438" r:id="rId30"/>
    <p:sldId id="439" r:id="rId31"/>
    <p:sldId id="440" r:id="rId32"/>
    <p:sldId id="428" r:id="rId33"/>
    <p:sldId id="443" r:id="rId34"/>
    <p:sldId id="444" r:id="rId35"/>
    <p:sldId id="446" r:id="rId36"/>
    <p:sldId id="447" r:id="rId37"/>
    <p:sldId id="448" r:id="rId38"/>
    <p:sldId id="449" r:id="rId39"/>
    <p:sldId id="450" r:id="rId40"/>
    <p:sldId id="451" r:id="rId41"/>
    <p:sldId id="452" r:id="rId42"/>
    <p:sldId id="453" r:id="rId43"/>
    <p:sldId id="454" r:id="rId44"/>
    <p:sldId id="455" r:id="rId45"/>
    <p:sldId id="456" r:id="rId46"/>
    <p:sldId id="459" r:id="rId47"/>
    <p:sldId id="460" r:id="rId48"/>
    <p:sldId id="458" r:id="rId49"/>
    <p:sldId id="457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72CB-7E99-461A-BE70-111C4A1CF3F1}" type="datetimeFigureOut">
              <a:rPr lang="pt-BR" smtClean="0"/>
              <a:t>28/09/2022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BCE50C6-DB8E-42B1-B8BD-2DC5787DC6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0195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72CB-7E99-461A-BE70-111C4A1CF3F1}" type="datetimeFigureOut">
              <a:rPr lang="pt-BR" smtClean="0"/>
              <a:t>28/09/2022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BCE50C6-DB8E-42B1-B8BD-2DC5787DC6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9000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72CB-7E99-461A-BE70-111C4A1CF3F1}" type="datetimeFigureOut">
              <a:rPr lang="pt-BR" smtClean="0"/>
              <a:t>28/09/2022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BCE50C6-DB8E-42B1-B8BD-2DC5787DC6A9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9034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72CB-7E99-461A-BE70-111C4A1CF3F1}" type="datetimeFigureOut">
              <a:rPr lang="pt-BR" smtClean="0"/>
              <a:t>28/09/2022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BCE50C6-DB8E-42B1-B8BD-2DC5787DC6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5934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72CB-7E99-461A-BE70-111C4A1CF3F1}" type="datetimeFigureOut">
              <a:rPr lang="pt-BR" smtClean="0"/>
              <a:t>28/09/2022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BCE50C6-DB8E-42B1-B8BD-2DC5787DC6A9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6287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72CB-7E99-461A-BE70-111C4A1CF3F1}" type="datetimeFigureOut">
              <a:rPr lang="pt-BR" smtClean="0"/>
              <a:t>28/09/2022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BCE50C6-DB8E-42B1-B8BD-2DC5787DC6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3224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72CB-7E99-461A-BE70-111C4A1CF3F1}" type="datetimeFigureOut">
              <a:rPr lang="pt-BR" smtClean="0"/>
              <a:t>28/09/2022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50C6-DB8E-42B1-B8BD-2DC5787DC6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9004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72CB-7E99-461A-BE70-111C4A1CF3F1}" type="datetimeFigureOut">
              <a:rPr lang="pt-BR" smtClean="0"/>
              <a:t>28/09/2022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50C6-DB8E-42B1-B8BD-2DC5787DC6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126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72CB-7E99-461A-BE70-111C4A1CF3F1}" type="datetimeFigureOut">
              <a:rPr lang="pt-BR" smtClean="0"/>
              <a:t>28/09/2022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50C6-DB8E-42B1-B8BD-2DC5787DC6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6648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72CB-7E99-461A-BE70-111C4A1CF3F1}" type="datetimeFigureOut">
              <a:rPr lang="pt-BR" smtClean="0"/>
              <a:t>28/09/2022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BCE50C6-DB8E-42B1-B8BD-2DC5787DC6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6539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72CB-7E99-461A-BE70-111C4A1CF3F1}" type="datetimeFigureOut">
              <a:rPr lang="pt-BR" smtClean="0"/>
              <a:t>28/09/2022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BCE50C6-DB8E-42B1-B8BD-2DC5787DC6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600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72CB-7E99-461A-BE70-111C4A1CF3F1}" type="datetimeFigureOut">
              <a:rPr lang="pt-BR" smtClean="0"/>
              <a:t>28/09/2022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BCE50C6-DB8E-42B1-B8BD-2DC5787DC6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46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72CB-7E99-461A-BE70-111C4A1CF3F1}" type="datetimeFigureOut">
              <a:rPr lang="pt-BR" smtClean="0"/>
              <a:t>28/09/2022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50C6-DB8E-42B1-B8BD-2DC5787DC6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981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72CB-7E99-461A-BE70-111C4A1CF3F1}" type="datetimeFigureOut">
              <a:rPr lang="pt-BR" smtClean="0"/>
              <a:t>28/09/2022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50C6-DB8E-42B1-B8BD-2DC5787DC6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064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72CB-7E99-461A-BE70-111C4A1CF3F1}" type="datetimeFigureOut">
              <a:rPr lang="pt-BR" smtClean="0"/>
              <a:t>28/09/2022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50C6-DB8E-42B1-B8BD-2DC5787DC6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963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72CB-7E99-461A-BE70-111C4A1CF3F1}" type="datetimeFigureOut">
              <a:rPr lang="pt-BR" smtClean="0"/>
              <a:t>28/09/2022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BCE50C6-DB8E-42B1-B8BD-2DC5787DC6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7451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872CB-7E99-461A-BE70-111C4A1CF3F1}" type="datetimeFigureOut">
              <a:rPr lang="pt-BR" smtClean="0"/>
              <a:t>28/09/2022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BCE50C6-DB8E-42B1-B8BD-2DC5787DC6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015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1" name="Rectangle 10250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704C43"/>
                </a:solidFill>
              </a:rPr>
              <a:t>Habitar a fragilidade como lugar teológico e pastoral</a:t>
            </a:r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704C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215" y="1518558"/>
            <a:ext cx="5894614" cy="4542665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7EE39E"/>
              </a:buClr>
            </a:pPr>
            <a:r>
              <a:rPr lang="en-US" sz="2400" dirty="0"/>
              <a:t>O </a:t>
            </a:r>
            <a:r>
              <a:rPr lang="en-US" sz="2400" dirty="0" err="1"/>
              <a:t>tema</a:t>
            </a:r>
            <a:r>
              <a:rPr lang="en-US" sz="2400" dirty="0"/>
              <a:t> </a:t>
            </a:r>
            <a:r>
              <a:rPr lang="en-US" sz="2400" dirty="0" err="1"/>
              <a:t>proposto</a:t>
            </a:r>
            <a:r>
              <a:rPr lang="en-US" sz="2400" dirty="0"/>
              <a:t> para a </a:t>
            </a:r>
            <a:r>
              <a:rPr lang="en-US" sz="2400" dirty="0" err="1"/>
              <a:t>segunda</a:t>
            </a:r>
            <a:r>
              <a:rPr lang="en-US" sz="2400" dirty="0"/>
              <a:t> </a:t>
            </a:r>
            <a:r>
              <a:rPr lang="en-US" sz="2400" dirty="0" err="1"/>
              <a:t>parte</a:t>
            </a:r>
            <a:r>
              <a:rPr lang="en-US" sz="2400" dirty="0"/>
              <a:t> de </a:t>
            </a:r>
            <a:r>
              <a:rPr lang="en-US" sz="2400" dirty="0" err="1"/>
              <a:t>nossa</a:t>
            </a:r>
            <a:r>
              <a:rPr lang="en-US" sz="2400" dirty="0"/>
              <a:t> </a:t>
            </a:r>
            <a:r>
              <a:rPr lang="en-US" sz="2400" dirty="0" err="1"/>
              <a:t>reflexão</a:t>
            </a:r>
            <a:r>
              <a:rPr lang="en-US" sz="2400" dirty="0"/>
              <a:t> é “</a:t>
            </a:r>
            <a:r>
              <a:rPr lang="en-US" sz="2400" dirty="0" err="1"/>
              <a:t>habitar</a:t>
            </a:r>
            <a:r>
              <a:rPr lang="en-US" sz="2400" dirty="0"/>
              <a:t> a </a:t>
            </a:r>
            <a:r>
              <a:rPr lang="en-US" sz="2400" dirty="0" err="1"/>
              <a:t>fragilidade</a:t>
            </a:r>
            <a:r>
              <a:rPr lang="en-US" sz="2400" dirty="0"/>
              <a:t>” </a:t>
            </a:r>
            <a:r>
              <a:rPr lang="en-US" sz="2400" dirty="0" err="1"/>
              <a:t>como</a:t>
            </a:r>
            <a:r>
              <a:rPr lang="en-US" sz="2400" dirty="0"/>
              <a:t> “</a:t>
            </a:r>
            <a:r>
              <a:rPr lang="en-US" sz="2400" dirty="0" err="1"/>
              <a:t>lugar</a:t>
            </a:r>
            <a:r>
              <a:rPr lang="en-US" sz="2400" dirty="0"/>
              <a:t> </a:t>
            </a:r>
            <a:r>
              <a:rPr lang="en-US" sz="2400" dirty="0" err="1"/>
              <a:t>teológico</a:t>
            </a:r>
            <a:r>
              <a:rPr lang="en-US" sz="2400" dirty="0"/>
              <a:t> e pastoral”.</a:t>
            </a:r>
          </a:p>
          <a:p>
            <a:pPr>
              <a:buClr>
                <a:srgbClr val="7EE39E"/>
              </a:buClr>
            </a:pPr>
            <a:r>
              <a:rPr lang="en-US" sz="2400" dirty="0" err="1"/>
              <a:t>Proponho</a:t>
            </a:r>
            <a:r>
              <a:rPr lang="en-US" sz="2400" dirty="0"/>
              <a:t> de </a:t>
            </a:r>
            <a:r>
              <a:rPr lang="en-US" sz="2400" dirty="0" err="1"/>
              <a:t>continuar</a:t>
            </a:r>
            <a:r>
              <a:rPr lang="en-US" sz="2400" dirty="0"/>
              <a:t> </a:t>
            </a:r>
            <a:r>
              <a:rPr lang="en-US" sz="2400" dirty="0" err="1"/>
              <a:t>tendo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referência</a:t>
            </a:r>
            <a:r>
              <a:rPr lang="en-US" sz="2400" dirty="0"/>
              <a:t> de </a:t>
            </a:r>
            <a:r>
              <a:rPr lang="en-US" sz="2400" dirty="0" err="1"/>
              <a:t>fundo</a:t>
            </a:r>
            <a:r>
              <a:rPr lang="en-US" sz="2400" dirty="0"/>
              <a:t> as </a:t>
            </a:r>
            <a:r>
              <a:rPr lang="en-US" sz="2400" dirty="0" err="1"/>
              <a:t>três</a:t>
            </a:r>
            <a:r>
              <a:rPr lang="en-US" sz="2400" dirty="0"/>
              <a:t> </a:t>
            </a:r>
            <a:r>
              <a:rPr lang="en-US" sz="2400" dirty="0" err="1"/>
              <a:t>relações</a:t>
            </a:r>
            <a:r>
              <a:rPr lang="en-US" sz="2400" dirty="0"/>
              <a:t> </a:t>
            </a:r>
            <a:r>
              <a:rPr lang="en-US" sz="2400" dirty="0" err="1"/>
              <a:t>constitutivas</a:t>
            </a:r>
            <a:r>
              <a:rPr lang="en-US" sz="2400" dirty="0"/>
              <a:t> do ser </a:t>
            </a:r>
            <a:r>
              <a:rPr lang="en-US" sz="2400" dirty="0" err="1"/>
              <a:t>humano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aparecem</a:t>
            </a:r>
            <a:r>
              <a:rPr lang="en-US" sz="2400" dirty="0"/>
              <a:t> no </a:t>
            </a:r>
            <a:r>
              <a:rPr lang="en-US" sz="2400" dirty="0" err="1"/>
              <a:t>jardim</a:t>
            </a:r>
            <a:r>
              <a:rPr lang="en-US" sz="2400" dirty="0"/>
              <a:t> de Eden: </a:t>
            </a:r>
            <a:r>
              <a:rPr lang="en-US" sz="2400" dirty="0" err="1"/>
              <a:t>consigo</a:t>
            </a:r>
            <a:r>
              <a:rPr lang="en-US" sz="2400" dirty="0"/>
              <a:t>, com o </a:t>
            </a:r>
            <a:r>
              <a:rPr lang="en-US" sz="2400" dirty="0" err="1"/>
              <a:t>mundo</a:t>
            </a:r>
            <a:r>
              <a:rPr lang="en-US" sz="2400" dirty="0"/>
              <a:t> e com </a:t>
            </a:r>
            <a:r>
              <a:rPr lang="en-US" sz="2400" dirty="0" err="1"/>
              <a:t>os</a:t>
            </a:r>
            <a:r>
              <a:rPr lang="en-US" sz="2400" dirty="0"/>
              <a:t> outros.</a:t>
            </a:r>
          </a:p>
          <a:p>
            <a:pPr>
              <a:buClr>
                <a:srgbClr val="7EE39E"/>
              </a:buClr>
            </a:pPr>
            <a:r>
              <a:rPr lang="en-US" sz="2400" dirty="0"/>
              <a:t>O </a:t>
            </a:r>
            <a:r>
              <a:rPr lang="en-US" sz="2400" dirty="0" err="1"/>
              <a:t>diferencial</a:t>
            </a:r>
            <a:r>
              <a:rPr lang="en-US" sz="2400" dirty="0"/>
              <a:t>, </a:t>
            </a:r>
            <a:r>
              <a:rPr lang="en-US" sz="2400" dirty="0" err="1"/>
              <a:t>porém</a:t>
            </a:r>
            <a:r>
              <a:rPr lang="en-US" sz="2400" dirty="0"/>
              <a:t>, </a:t>
            </a:r>
            <a:r>
              <a:rPr lang="en-US" sz="2400" dirty="0" err="1"/>
              <a:t>será</a:t>
            </a:r>
            <a:r>
              <a:rPr lang="en-US" sz="2400" dirty="0"/>
              <a:t> a </a:t>
            </a:r>
            <a:r>
              <a:rPr lang="en-US" sz="2400" dirty="0" err="1"/>
              <a:t>perspectiva</a:t>
            </a:r>
            <a:r>
              <a:rPr lang="en-US" sz="2400" dirty="0"/>
              <a:t> </a:t>
            </a:r>
            <a:r>
              <a:rPr lang="en-US" sz="2400" dirty="0" err="1"/>
              <a:t>teológica</a:t>
            </a:r>
            <a:r>
              <a:rPr lang="en-US" sz="2400" dirty="0"/>
              <a:t> e pastoral, 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seja</a:t>
            </a:r>
            <a:r>
              <a:rPr lang="en-US" sz="2400" dirty="0"/>
              <a:t>, </a:t>
            </a:r>
            <a:r>
              <a:rPr lang="en-US" sz="2400" dirty="0" err="1"/>
              <a:t>tentar</a:t>
            </a:r>
            <a:r>
              <a:rPr lang="en-US" sz="2400" dirty="0"/>
              <a:t> </a:t>
            </a:r>
            <a:r>
              <a:rPr lang="en-US" sz="2400" dirty="0" err="1"/>
              <a:t>captar</a:t>
            </a:r>
            <a:r>
              <a:rPr lang="en-US" sz="2400" dirty="0"/>
              <a:t> o </a:t>
            </a:r>
            <a:r>
              <a:rPr lang="en-US" sz="2400" dirty="0" err="1"/>
              <a:t>olhar</a:t>
            </a:r>
            <a:r>
              <a:rPr lang="en-US" sz="2400" dirty="0"/>
              <a:t> da </a:t>
            </a:r>
            <a:r>
              <a:rPr lang="en-US" sz="2400" dirty="0" err="1"/>
              <a:t>revelação</a:t>
            </a:r>
            <a:r>
              <a:rPr lang="en-US" sz="2400" dirty="0"/>
              <a:t> </a:t>
            </a:r>
            <a:r>
              <a:rPr lang="en-US" sz="2400" dirty="0" err="1"/>
              <a:t>cristã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a </a:t>
            </a:r>
            <a:r>
              <a:rPr lang="en-US" sz="2400" dirty="0" err="1"/>
              <a:t>fragilidade</a:t>
            </a:r>
            <a:r>
              <a:rPr lang="en-US" sz="2400" dirty="0"/>
              <a:t>.</a:t>
            </a:r>
          </a:p>
        </p:txBody>
      </p:sp>
      <p:pic>
        <p:nvPicPr>
          <p:cNvPr id="1026" name="Picture 2" descr="Cuidador doméstico ajudando um idoso em pé em casa">
            <a:extLst>
              <a:ext uri="{FF2B5EF4-FFF2-40B4-BE49-F238E27FC236}">
                <a16:creationId xmlns:a16="http://schemas.microsoft.com/office/drawing/2014/main" id="{D3449F7B-82A3-745B-9728-9B44D87BE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4821" y="1905000"/>
            <a:ext cx="5155996" cy="349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5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3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1" name="Rectangle 10250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500" b="1">
                <a:solidFill>
                  <a:srgbClr val="8F4D3D"/>
                </a:solidFill>
              </a:rPr>
              <a:t>Habitar a fragilidade como lugar teológico e pastoral</a:t>
            </a:r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8F4D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7" y="2054405"/>
            <a:ext cx="5520661" cy="4002070"/>
          </a:xfrm>
        </p:spPr>
        <p:txBody>
          <a:bodyPr>
            <a:normAutofit lnSpcReduction="10000"/>
          </a:bodyPr>
          <a:lstStyle/>
          <a:p>
            <a:pPr>
              <a:buClr>
                <a:srgbClr val="AF894C"/>
              </a:buClr>
            </a:pPr>
            <a:r>
              <a:rPr lang="en-US" sz="2800" dirty="0"/>
              <a:t>2. A que </a:t>
            </a:r>
            <a:r>
              <a:rPr lang="en-US" sz="2800" dirty="0" err="1"/>
              <a:t>convida</a:t>
            </a:r>
            <a:r>
              <a:rPr lang="en-US" sz="2800" dirty="0"/>
              <a:t> à </a:t>
            </a:r>
            <a:r>
              <a:rPr lang="en-US" sz="2800" dirty="0" err="1"/>
              <a:t>travessia</a:t>
            </a:r>
            <a:r>
              <a:rPr lang="en-US" sz="2800" dirty="0"/>
              <a:t> da </a:t>
            </a:r>
            <a:r>
              <a:rPr lang="en-US" sz="2800" dirty="0" err="1"/>
              <a:t>fragilidade</a:t>
            </a:r>
            <a:r>
              <a:rPr lang="en-US" sz="2800" dirty="0"/>
              <a:t>, tanto a que se </a:t>
            </a:r>
            <a:r>
              <a:rPr lang="en-US" sz="2800" dirty="0" err="1"/>
              <a:t>expressa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dor</a:t>
            </a:r>
            <a:r>
              <a:rPr lang="en-US" sz="2800" dirty="0"/>
              <a:t>, </a:t>
            </a:r>
            <a:r>
              <a:rPr lang="en-US" sz="2800" dirty="0" err="1"/>
              <a:t>quanto</a:t>
            </a:r>
            <a:r>
              <a:rPr lang="en-US" sz="2800" dirty="0"/>
              <a:t> a que é </a:t>
            </a:r>
            <a:r>
              <a:rPr lang="en-US" sz="2800" dirty="0" err="1"/>
              <a:t>resultado</a:t>
            </a:r>
            <a:r>
              <a:rPr lang="en-US" sz="2800" dirty="0"/>
              <a:t> da </a:t>
            </a:r>
            <a:r>
              <a:rPr lang="en-US" sz="2800" dirty="0" err="1"/>
              <a:t>humilhação</a:t>
            </a:r>
            <a:r>
              <a:rPr lang="en-US" sz="2800" dirty="0"/>
              <a:t>, da </a:t>
            </a:r>
            <a:r>
              <a:rPr lang="en-US" sz="2800" dirty="0" err="1"/>
              <a:t>traição</a:t>
            </a:r>
            <a:r>
              <a:rPr lang="en-US" sz="2800" dirty="0"/>
              <a:t>, da </a:t>
            </a:r>
            <a:r>
              <a:rPr lang="en-US" sz="2800" dirty="0" err="1"/>
              <a:t>injustiça</a:t>
            </a:r>
            <a:r>
              <a:rPr lang="en-US" sz="2800" dirty="0"/>
              <a:t> e do </a:t>
            </a:r>
            <a:r>
              <a:rPr lang="en-US" sz="2800" dirty="0" err="1"/>
              <a:t>pecado</a:t>
            </a:r>
            <a:r>
              <a:rPr lang="en-US" sz="2800" dirty="0"/>
              <a:t>. </a:t>
            </a:r>
          </a:p>
          <a:p>
            <a:pPr>
              <a:buClr>
                <a:srgbClr val="AF894C"/>
              </a:buClr>
            </a:pPr>
            <a:r>
              <a:rPr lang="en-US" sz="2800" dirty="0"/>
              <a:t>A cruz de Jesus é o </a:t>
            </a:r>
            <a:r>
              <a:rPr lang="en-US" sz="2800" dirty="0" err="1"/>
              <a:t>lugar</a:t>
            </a:r>
            <a:r>
              <a:rPr lang="en-US" sz="2800" dirty="0"/>
              <a:t> para </a:t>
            </a:r>
            <a:r>
              <a:rPr lang="en-US" sz="2800" dirty="0" err="1"/>
              <a:t>pensar</a:t>
            </a:r>
            <a:r>
              <a:rPr lang="en-US" sz="2800" dirty="0"/>
              <a:t> </a:t>
            </a:r>
            <a:r>
              <a:rPr lang="en-US" sz="2800" dirty="0" err="1"/>
              <a:t>essa</a:t>
            </a:r>
            <a:r>
              <a:rPr lang="en-US" sz="2800" dirty="0"/>
              <a:t> </a:t>
            </a:r>
            <a:r>
              <a:rPr lang="en-US" sz="2800" dirty="0" err="1"/>
              <a:t>perspectiva</a:t>
            </a:r>
            <a:r>
              <a:rPr lang="en-US" sz="2800" dirty="0"/>
              <a:t>.</a:t>
            </a:r>
          </a:p>
          <a:p>
            <a:pPr>
              <a:buClr>
                <a:srgbClr val="AF894C"/>
              </a:buClr>
            </a:pPr>
            <a:endParaRPr lang="en-US" sz="2800" dirty="0"/>
          </a:p>
        </p:txBody>
      </p:sp>
      <p:pic>
        <p:nvPicPr>
          <p:cNvPr id="10244" name="Picture 4" descr="Ver a imagem de origem">
            <a:extLst>
              <a:ext uri="{FF2B5EF4-FFF2-40B4-BE49-F238E27FC236}">
                <a16:creationId xmlns:a16="http://schemas.microsoft.com/office/drawing/2014/main" id="{EE48D3F1-3BB3-9CB5-0091-B83F9EEB79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2" r="14316" b="1"/>
          <a:stretch/>
        </p:blipFill>
        <p:spPr bwMode="auto">
          <a:xfrm>
            <a:off x="6295785" y="2054405"/>
            <a:ext cx="5520658" cy="400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5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1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7" name="Rectangle 11270">
            <a:extLst>
              <a:ext uri="{FF2B5EF4-FFF2-40B4-BE49-F238E27FC236}">
                <a16:creationId xmlns:a16="http://schemas.microsoft.com/office/drawing/2014/main" id="{E9D11FD5-487C-4A6B-836F-3831DC830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500" b="1">
                <a:solidFill>
                  <a:srgbClr val="515227"/>
                </a:solidFill>
              </a:rPr>
              <a:t>Habitar a fragilidade como lugar teológico e pastoral</a:t>
            </a:r>
          </a:p>
        </p:txBody>
      </p:sp>
      <p:sp>
        <p:nvSpPr>
          <p:cNvPr id="11278" name="Rectangle 11272">
            <a:extLst>
              <a:ext uri="{FF2B5EF4-FFF2-40B4-BE49-F238E27FC236}">
                <a16:creationId xmlns:a16="http://schemas.microsoft.com/office/drawing/2014/main" id="{99765169-F70D-4841-BE65-62E10CBED8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5152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3" y="1905000"/>
            <a:ext cx="6323498" cy="46625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CD953A"/>
              </a:buClr>
            </a:pPr>
            <a:r>
              <a:rPr lang="en-US" sz="2800" dirty="0"/>
              <a:t>Paulo, </a:t>
            </a:r>
            <a:r>
              <a:rPr lang="en-US" sz="2800" dirty="0" err="1"/>
              <a:t>recolhendo</a:t>
            </a:r>
            <a:r>
              <a:rPr lang="en-US" sz="2800" dirty="0"/>
              <a:t> a </a:t>
            </a:r>
            <a:r>
              <a:rPr lang="en-US" sz="2800" dirty="0" err="1"/>
              <a:t>sabedoria</a:t>
            </a:r>
            <a:r>
              <a:rPr lang="en-US" sz="2800" dirty="0"/>
              <a:t> </a:t>
            </a:r>
            <a:r>
              <a:rPr lang="en-US" sz="2800" dirty="0" err="1"/>
              <a:t>vétero-testamentária</a:t>
            </a:r>
            <a:r>
              <a:rPr lang="en-US" sz="2800" dirty="0"/>
              <a:t>, </a:t>
            </a:r>
            <a:r>
              <a:rPr lang="en-US" sz="2800" dirty="0" err="1"/>
              <a:t>já</a:t>
            </a:r>
            <a:r>
              <a:rPr lang="en-US" sz="2800" dirty="0"/>
              <a:t> </a:t>
            </a:r>
            <a:r>
              <a:rPr lang="en-US" sz="2800" dirty="0" err="1"/>
              <a:t>expressa</a:t>
            </a:r>
            <a:r>
              <a:rPr lang="en-US" sz="2800" dirty="0"/>
              <a:t> no Servo </a:t>
            </a:r>
            <a:r>
              <a:rPr lang="en-US" sz="2800" dirty="0" err="1"/>
              <a:t>sofredor</a:t>
            </a:r>
            <a:r>
              <a:rPr lang="en-US" sz="2800" dirty="0"/>
              <a:t> e em </a:t>
            </a:r>
            <a:r>
              <a:rPr lang="en-US" sz="2800" dirty="0" err="1"/>
              <a:t>Jó</a:t>
            </a:r>
            <a:r>
              <a:rPr lang="en-US" sz="2800" dirty="0"/>
              <a:t>, </a:t>
            </a:r>
            <a:r>
              <a:rPr lang="en-US" sz="2800" dirty="0" err="1"/>
              <a:t>verá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Cruz a “</a:t>
            </a:r>
            <a:r>
              <a:rPr lang="en-US" sz="2800" dirty="0" err="1"/>
              <a:t>sabedoria</a:t>
            </a:r>
            <a:r>
              <a:rPr lang="en-US" sz="2800" dirty="0"/>
              <a:t>” </a:t>
            </a:r>
            <a:r>
              <a:rPr lang="en-US" sz="2800" dirty="0" err="1"/>
              <a:t>paradoxal</a:t>
            </a:r>
            <a:r>
              <a:rPr lang="en-US" sz="2800" dirty="0"/>
              <a:t> de Deus. </a:t>
            </a:r>
          </a:p>
          <a:p>
            <a:pPr>
              <a:lnSpc>
                <a:spcPct val="90000"/>
              </a:lnSpc>
              <a:buClr>
                <a:srgbClr val="CD953A"/>
              </a:buClr>
            </a:pPr>
            <a:r>
              <a:rPr lang="en-US" sz="2800" dirty="0" err="1"/>
              <a:t>Ele</a:t>
            </a:r>
            <a:r>
              <a:rPr lang="en-US" sz="2800" dirty="0"/>
              <a:t> </a:t>
            </a:r>
            <a:r>
              <a:rPr lang="en-US" sz="2800" dirty="0" err="1"/>
              <a:t>verá</a:t>
            </a:r>
            <a:r>
              <a:rPr lang="en-US" sz="2800" dirty="0"/>
              <a:t> o </a:t>
            </a:r>
            <a:r>
              <a:rPr lang="en-US" sz="2800" dirty="0" err="1"/>
              <a:t>caminho</a:t>
            </a:r>
            <a:r>
              <a:rPr lang="en-US" sz="2800" dirty="0"/>
              <a:t> de Deus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kenose</a:t>
            </a:r>
            <a:r>
              <a:rPr lang="en-US" sz="2800" dirty="0"/>
              <a:t> </a:t>
            </a:r>
            <a:r>
              <a:rPr lang="en-US" sz="2800" dirty="0" err="1"/>
              <a:t>daquele</a:t>
            </a:r>
            <a:r>
              <a:rPr lang="en-US" sz="2800" dirty="0"/>
              <a:t> que “</a:t>
            </a:r>
            <a:r>
              <a:rPr lang="en-US" sz="2800" dirty="0" err="1"/>
              <a:t>estando</a:t>
            </a:r>
            <a:r>
              <a:rPr lang="en-US" sz="2800" dirty="0"/>
              <a:t> em </a:t>
            </a:r>
            <a:r>
              <a:rPr lang="en-US" sz="2800" dirty="0" err="1"/>
              <a:t>condição</a:t>
            </a:r>
            <a:r>
              <a:rPr lang="en-US" sz="2800" dirty="0"/>
              <a:t> </a:t>
            </a:r>
            <a:r>
              <a:rPr lang="en-US" sz="2800" dirty="0" err="1"/>
              <a:t>divina</a:t>
            </a:r>
            <a:r>
              <a:rPr lang="en-US" sz="2800" dirty="0"/>
              <a:t> e </a:t>
            </a:r>
            <a:r>
              <a:rPr lang="en-US" sz="2800" dirty="0" err="1"/>
              <a:t>não</a:t>
            </a:r>
            <a:r>
              <a:rPr lang="en-US" sz="2800" dirty="0"/>
              <a:t> se </a:t>
            </a:r>
            <a:r>
              <a:rPr lang="en-US" sz="2800" dirty="0" err="1"/>
              <a:t>apegou</a:t>
            </a:r>
            <a:r>
              <a:rPr lang="en-US" sz="2800" dirty="0"/>
              <a:t> a </a:t>
            </a:r>
            <a:r>
              <a:rPr lang="en-US" sz="2800" dirty="0" err="1"/>
              <a:t>ela</a:t>
            </a:r>
            <a:r>
              <a:rPr lang="en-US" sz="2800" dirty="0"/>
              <a:t>, mas se </a:t>
            </a:r>
            <a:r>
              <a:rPr lang="en-US" sz="2800" dirty="0" err="1"/>
              <a:t>humilhou</a:t>
            </a:r>
            <a:r>
              <a:rPr lang="en-US" sz="2800" dirty="0"/>
              <a:t>, </a:t>
            </a:r>
            <a:r>
              <a:rPr lang="en-US" sz="2800" dirty="0" err="1"/>
              <a:t>tomando</a:t>
            </a:r>
            <a:r>
              <a:rPr lang="en-US" sz="2800" dirty="0"/>
              <a:t> a </a:t>
            </a:r>
            <a:r>
              <a:rPr lang="en-US" sz="2800" dirty="0" err="1"/>
              <a:t>condição</a:t>
            </a:r>
            <a:r>
              <a:rPr lang="en-US" sz="2800" dirty="0"/>
              <a:t> </a:t>
            </a:r>
            <a:r>
              <a:rPr lang="en-US" sz="2800" dirty="0" err="1"/>
              <a:t>humana</a:t>
            </a:r>
            <a:r>
              <a:rPr lang="en-US" sz="2800" dirty="0"/>
              <a:t> e </a:t>
            </a:r>
            <a:r>
              <a:rPr lang="en-US" sz="2800" dirty="0" err="1"/>
              <a:t>mais</a:t>
            </a:r>
            <a:r>
              <a:rPr lang="en-US" sz="2800" dirty="0"/>
              <a:t> </a:t>
            </a:r>
            <a:r>
              <a:rPr lang="en-US" sz="2800" dirty="0" err="1"/>
              <a:t>ainda</a:t>
            </a:r>
            <a:r>
              <a:rPr lang="en-US" sz="2800" dirty="0"/>
              <a:t> a do </a:t>
            </a:r>
            <a:r>
              <a:rPr lang="en-US" sz="2800" dirty="0" err="1"/>
              <a:t>escravo</a:t>
            </a:r>
            <a:r>
              <a:rPr lang="en-US" sz="2800" dirty="0"/>
              <a:t>. </a:t>
            </a:r>
          </a:p>
        </p:txBody>
      </p:sp>
      <p:pic>
        <p:nvPicPr>
          <p:cNvPr id="11266" name="Picture 2" descr="Ver a imagem de origem">
            <a:extLst>
              <a:ext uri="{FF2B5EF4-FFF2-40B4-BE49-F238E27FC236}">
                <a16:creationId xmlns:a16="http://schemas.microsoft.com/office/drawing/2014/main" id="{E5064B58-B887-CED3-FA95-EC911AB2E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4385" y="645106"/>
            <a:ext cx="4332283" cy="598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9" name="Freeform 14">
            <a:extLst>
              <a:ext uri="{FF2B5EF4-FFF2-40B4-BE49-F238E27FC236}">
                <a16:creationId xmlns:a16="http://schemas.microsoft.com/office/drawing/2014/main" id="{2A2CC818-8106-45C0-93D5-7051F99F2C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E9D11FD5-487C-4A6B-836F-3831DC830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500" b="1">
                <a:solidFill>
                  <a:srgbClr val="31465D"/>
                </a:solidFill>
              </a:rPr>
              <a:t>Habitar a fragilidade como lugar teológico e pastoral</a:t>
            </a:r>
          </a:p>
        </p:txBody>
      </p:sp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99765169-F70D-4841-BE65-62E10CBED8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146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43" y="1956652"/>
            <a:ext cx="5597579" cy="4606169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Clr>
                <a:srgbClr val="FFCA93"/>
              </a:buClr>
            </a:pPr>
            <a:r>
              <a:rPr lang="en-US" sz="2400" dirty="0"/>
              <a:t>João </a:t>
            </a:r>
            <a:r>
              <a:rPr lang="en-US" sz="2400" dirty="0" err="1"/>
              <a:t>também</a:t>
            </a:r>
            <a:r>
              <a:rPr lang="en-US" sz="2400" dirty="0"/>
              <a:t> </a:t>
            </a:r>
            <a:r>
              <a:rPr lang="en-US" sz="2400" dirty="0" err="1"/>
              <a:t>fará</a:t>
            </a:r>
            <a:r>
              <a:rPr lang="en-US" sz="2400" dirty="0"/>
              <a:t> do </a:t>
            </a:r>
            <a:r>
              <a:rPr lang="en-US" sz="2400" dirty="0" err="1"/>
              <a:t>lugar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excelência</a:t>
            </a:r>
            <a:r>
              <a:rPr lang="en-US" sz="2400" dirty="0"/>
              <a:t> da </a:t>
            </a:r>
            <a:r>
              <a:rPr lang="en-US" sz="2400" dirty="0" err="1"/>
              <a:t>fragilidade</a:t>
            </a:r>
            <a:r>
              <a:rPr lang="en-US" sz="2400" dirty="0"/>
              <a:t>, que é </a:t>
            </a:r>
            <a:r>
              <a:rPr lang="en-US" sz="2400" dirty="0" err="1"/>
              <a:t>não</a:t>
            </a:r>
            <a:r>
              <a:rPr lang="en-US" sz="2400" dirty="0"/>
              <a:t> </a:t>
            </a:r>
            <a:r>
              <a:rPr lang="en-US" sz="2400" dirty="0" err="1"/>
              <a:t>só</a:t>
            </a:r>
            <a:r>
              <a:rPr lang="en-US" sz="2400" dirty="0"/>
              <a:t> a </a:t>
            </a:r>
            <a:r>
              <a:rPr lang="en-US" sz="2400" dirty="0" err="1"/>
              <a:t>morte</a:t>
            </a:r>
            <a:r>
              <a:rPr lang="en-US" sz="2400" dirty="0"/>
              <a:t>, mas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morte</a:t>
            </a:r>
            <a:r>
              <a:rPr lang="en-US" sz="2400" dirty="0"/>
              <a:t> </a:t>
            </a:r>
            <a:r>
              <a:rPr lang="en-US" sz="2400" dirty="0" err="1"/>
              <a:t>injusta</a:t>
            </a:r>
            <a:r>
              <a:rPr lang="en-US" sz="2400" dirty="0"/>
              <a:t>, o </a:t>
            </a:r>
            <a:r>
              <a:rPr lang="en-US" sz="2400" dirty="0" err="1"/>
              <a:t>lugar</a:t>
            </a:r>
            <a:r>
              <a:rPr lang="en-US" sz="2400" dirty="0"/>
              <a:t> da </a:t>
            </a:r>
            <a:r>
              <a:rPr lang="en-US" sz="2400" dirty="0" err="1"/>
              <a:t>manifestação</a:t>
            </a:r>
            <a:r>
              <a:rPr lang="en-US" sz="2400" dirty="0"/>
              <a:t> da </a:t>
            </a:r>
            <a:r>
              <a:rPr lang="en-US" sz="2400" dirty="0" err="1"/>
              <a:t>glória</a:t>
            </a:r>
            <a:r>
              <a:rPr lang="en-US" sz="2400" dirty="0"/>
              <a:t>.</a:t>
            </a:r>
          </a:p>
          <a:p>
            <a:pPr>
              <a:lnSpc>
                <a:spcPct val="90000"/>
              </a:lnSpc>
              <a:buClr>
                <a:srgbClr val="FFCA93"/>
              </a:buClr>
            </a:pPr>
            <a:r>
              <a:rPr lang="en-US" sz="2400" dirty="0"/>
              <a:t>Na </a:t>
            </a:r>
            <a:r>
              <a:rPr lang="en-US" sz="2400" dirty="0" err="1"/>
              <a:t>verdade</a:t>
            </a:r>
            <a:r>
              <a:rPr lang="en-US" sz="2400" dirty="0"/>
              <a:t>, </a:t>
            </a:r>
            <a:r>
              <a:rPr lang="en-US" sz="2400" dirty="0" err="1"/>
              <a:t>nem</a:t>
            </a:r>
            <a:r>
              <a:rPr lang="en-US" sz="2400" dirty="0"/>
              <a:t> Paulo </a:t>
            </a:r>
            <a:r>
              <a:rPr lang="en-US" sz="2400" dirty="0" err="1"/>
              <a:t>nem</a:t>
            </a:r>
            <a:r>
              <a:rPr lang="en-US" sz="2400" dirty="0"/>
              <a:t> João </a:t>
            </a:r>
            <a:r>
              <a:rPr lang="en-US" sz="2400" dirty="0" err="1"/>
              <a:t>canonizam</a:t>
            </a:r>
            <a:r>
              <a:rPr lang="en-US" sz="2400" dirty="0"/>
              <a:t> o </a:t>
            </a:r>
            <a:r>
              <a:rPr lang="en-US" sz="2400" dirty="0" err="1"/>
              <a:t>sofrimento</a:t>
            </a:r>
            <a:r>
              <a:rPr lang="en-US" sz="2400" dirty="0"/>
              <a:t>, a </a:t>
            </a:r>
            <a:r>
              <a:rPr lang="en-US" sz="2400" dirty="0" err="1"/>
              <a:t>injustiça</a:t>
            </a:r>
            <a:r>
              <a:rPr lang="en-US" sz="2400" dirty="0"/>
              <a:t> e o </a:t>
            </a:r>
            <a:r>
              <a:rPr lang="en-US" sz="2400" dirty="0" err="1"/>
              <a:t>pecado</a:t>
            </a:r>
            <a:r>
              <a:rPr lang="en-US" sz="2400" dirty="0"/>
              <a:t> </a:t>
            </a:r>
            <a:r>
              <a:rPr lang="en-US" sz="2400" dirty="0" err="1"/>
              <a:t>revelados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cruz. </a:t>
            </a:r>
            <a:r>
              <a:rPr lang="en-US" sz="2400" dirty="0" err="1"/>
              <a:t>Eles</a:t>
            </a:r>
            <a:r>
              <a:rPr lang="en-US" sz="2400" dirty="0"/>
              <a:t> </a:t>
            </a:r>
            <a:r>
              <a:rPr lang="en-US" sz="2400" dirty="0" err="1"/>
              <a:t>mostram</a:t>
            </a:r>
            <a:r>
              <a:rPr lang="en-US" sz="2400" dirty="0"/>
              <a:t> que, </a:t>
            </a:r>
            <a:r>
              <a:rPr lang="en-US" sz="2400" dirty="0" err="1"/>
              <a:t>pelo</a:t>
            </a:r>
            <a:r>
              <a:rPr lang="en-US" sz="2400" dirty="0"/>
              <a:t> </a:t>
            </a:r>
            <a:r>
              <a:rPr lang="en-US" sz="2400" dirty="0" err="1"/>
              <a:t>fato</a:t>
            </a:r>
            <a:r>
              <a:rPr lang="en-US" sz="2400" dirty="0"/>
              <a:t> de a cruz ser a </a:t>
            </a:r>
            <a:r>
              <a:rPr lang="en-US" sz="2400" dirty="0" err="1"/>
              <a:t>expressão</a:t>
            </a:r>
            <a:r>
              <a:rPr lang="en-US" sz="2400" dirty="0"/>
              <a:t> </a:t>
            </a:r>
            <a:r>
              <a:rPr lang="en-US" sz="2400" dirty="0" err="1"/>
              <a:t>máxima</a:t>
            </a:r>
            <a:r>
              <a:rPr lang="en-US" sz="2400" dirty="0"/>
              <a:t> do amor de Jesus, </a:t>
            </a:r>
            <a:r>
              <a:rPr lang="en-US" sz="2400" dirty="0" err="1"/>
              <a:t>ela</a:t>
            </a:r>
            <a:r>
              <a:rPr lang="en-US" sz="2400" dirty="0"/>
              <a:t> </a:t>
            </a:r>
            <a:r>
              <a:rPr lang="en-US" sz="2400" dirty="0" err="1"/>
              <a:t>então</a:t>
            </a:r>
            <a:r>
              <a:rPr lang="en-US" sz="2400" dirty="0"/>
              <a:t> é salvífica. O que </a:t>
            </a:r>
            <a:r>
              <a:rPr lang="en-US" sz="2400" dirty="0" err="1"/>
              <a:t>salva</a:t>
            </a:r>
            <a:r>
              <a:rPr lang="en-US" sz="2400" dirty="0"/>
              <a:t> </a:t>
            </a:r>
            <a:r>
              <a:rPr lang="en-US" sz="2400" dirty="0" err="1"/>
              <a:t>não</a:t>
            </a:r>
            <a:r>
              <a:rPr lang="en-US" sz="2400" dirty="0"/>
              <a:t> é a </a:t>
            </a:r>
            <a:r>
              <a:rPr lang="en-US" sz="2400" dirty="0" err="1"/>
              <a:t>dor</a:t>
            </a:r>
            <a:r>
              <a:rPr lang="en-US" sz="2400" dirty="0"/>
              <a:t> e o </a:t>
            </a:r>
            <a:r>
              <a:rPr lang="en-US" sz="2400" dirty="0" err="1"/>
              <a:t>sofrimento</a:t>
            </a:r>
            <a:r>
              <a:rPr lang="en-US" sz="2400" dirty="0"/>
              <a:t>, mas o que ambos </a:t>
            </a:r>
            <a:r>
              <a:rPr lang="en-US" sz="2400" dirty="0" err="1"/>
              <a:t>indicam</a:t>
            </a:r>
            <a:r>
              <a:rPr lang="en-US" sz="2400" dirty="0"/>
              <a:t>: a </a:t>
            </a:r>
            <a:r>
              <a:rPr lang="en-US" sz="2400" dirty="0" err="1"/>
              <a:t>prova</a:t>
            </a:r>
            <a:r>
              <a:rPr lang="en-US" sz="2400" dirty="0"/>
              <a:t>  </a:t>
            </a:r>
            <a:r>
              <a:rPr lang="en-US" sz="2400" dirty="0" err="1"/>
              <a:t>maior</a:t>
            </a:r>
            <a:r>
              <a:rPr lang="en-US" sz="2400" dirty="0"/>
              <a:t> do amor.</a:t>
            </a:r>
          </a:p>
        </p:txBody>
      </p:sp>
      <p:pic>
        <p:nvPicPr>
          <p:cNvPr id="12290" name="Picture 2" descr="Cruz do Jesus Cristo Páscoa, conceito da ressurreição">
            <a:extLst>
              <a:ext uri="{FF2B5EF4-FFF2-40B4-BE49-F238E27FC236}">
                <a16:creationId xmlns:a16="http://schemas.microsoft.com/office/drawing/2014/main" id="{12BC8961-BE71-EEC1-6F62-C91D90049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5999" y="1529334"/>
            <a:ext cx="6281129" cy="460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9" name="Freeform 14">
            <a:extLst>
              <a:ext uri="{FF2B5EF4-FFF2-40B4-BE49-F238E27FC236}">
                <a16:creationId xmlns:a16="http://schemas.microsoft.com/office/drawing/2014/main" id="{2A2CC818-8106-45C0-93D5-7051F99F2C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8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2A4257"/>
                </a:solidFill>
              </a:rPr>
              <a:t>Habitar a fragilidade como lugar teológico e pastoral</a:t>
            </a:r>
          </a:p>
        </p:txBody>
      </p:sp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2A42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674" y="1905000"/>
            <a:ext cx="6226765" cy="480945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Clr>
                <a:srgbClr val="D1B56F"/>
              </a:buClr>
            </a:pPr>
            <a:r>
              <a:rPr lang="en-US" sz="2800" dirty="0"/>
              <a:t>A soteriologia </a:t>
            </a:r>
            <a:r>
              <a:rPr lang="en-US" sz="2800" dirty="0" err="1"/>
              <a:t>cristã</a:t>
            </a:r>
            <a:r>
              <a:rPr lang="en-US" sz="2800" dirty="0"/>
              <a:t>, </a:t>
            </a:r>
            <a:r>
              <a:rPr lang="en-US" sz="2800" dirty="0" err="1"/>
              <a:t>fiel</a:t>
            </a:r>
            <a:r>
              <a:rPr lang="en-US" sz="2800" dirty="0"/>
              <a:t> </a:t>
            </a:r>
            <a:r>
              <a:rPr lang="en-US" sz="2800" dirty="0" err="1"/>
              <a:t>às</a:t>
            </a:r>
            <a:r>
              <a:rPr lang="en-US" sz="2800" dirty="0"/>
              <a:t> </a:t>
            </a:r>
            <a:r>
              <a:rPr lang="en-US" sz="2800" dirty="0" err="1"/>
              <a:t>leituras</a:t>
            </a:r>
            <a:r>
              <a:rPr lang="en-US" sz="2800" dirty="0"/>
              <a:t> do Novo </a:t>
            </a:r>
            <a:r>
              <a:rPr lang="en-US" sz="2800" dirty="0" err="1"/>
              <a:t>Testamento</a:t>
            </a:r>
            <a:r>
              <a:rPr lang="en-US" sz="2800" dirty="0"/>
              <a:t>, </a:t>
            </a:r>
            <a:r>
              <a:rPr lang="en-US" sz="2800" dirty="0" err="1"/>
              <a:t>também</a:t>
            </a:r>
            <a:r>
              <a:rPr lang="en-US" sz="2800" dirty="0"/>
              <a:t> </a:t>
            </a:r>
            <a:r>
              <a:rPr lang="en-US" sz="2800" dirty="0" err="1"/>
              <a:t>fará</a:t>
            </a:r>
            <a:r>
              <a:rPr lang="en-US" sz="2800" dirty="0"/>
              <a:t> do </a:t>
            </a:r>
            <a:r>
              <a:rPr lang="en-US" sz="2800" dirty="0" err="1"/>
              <a:t>mistério</a:t>
            </a:r>
            <a:r>
              <a:rPr lang="en-US" sz="2800" dirty="0"/>
              <a:t> pascal o </a:t>
            </a:r>
            <a:r>
              <a:rPr lang="en-US" sz="2800" dirty="0" err="1"/>
              <a:t>lugar</a:t>
            </a:r>
            <a:r>
              <a:rPr lang="en-US" sz="2800" dirty="0"/>
              <a:t>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/>
              <a:t>excelência</a:t>
            </a:r>
            <a:r>
              <a:rPr lang="en-US" sz="2800" dirty="0"/>
              <a:t> da </a:t>
            </a:r>
            <a:r>
              <a:rPr lang="en-US" sz="2800" dirty="0" err="1"/>
              <a:t>salvação</a:t>
            </a:r>
            <a:r>
              <a:rPr lang="en-US" sz="2800" dirty="0"/>
              <a:t>.</a:t>
            </a:r>
          </a:p>
          <a:p>
            <a:pPr>
              <a:lnSpc>
                <a:spcPct val="90000"/>
              </a:lnSpc>
              <a:buClr>
                <a:srgbClr val="D1B56F"/>
              </a:buClr>
            </a:pPr>
            <a:r>
              <a:rPr lang="en-US" sz="2800" dirty="0" err="1"/>
              <a:t>Minha</a:t>
            </a:r>
            <a:r>
              <a:rPr lang="en-US" sz="2800" dirty="0"/>
              <a:t> </a:t>
            </a:r>
            <a:r>
              <a:rPr lang="en-US" sz="2800" dirty="0" err="1"/>
              <a:t>proposta</a:t>
            </a:r>
            <a:r>
              <a:rPr lang="en-US" sz="2800" dirty="0"/>
              <a:t>, </a:t>
            </a:r>
            <a:r>
              <a:rPr lang="en-US" sz="2800" dirty="0" err="1"/>
              <a:t>feita</a:t>
            </a:r>
            <a:r>
              <a:rPr lang="en-US" sz="2800" dirty="0"/>
              <a:t> em </a:t>
            </a:r>
            <a:r>
              <a:rPr lang="en-US" sz="2800" dirty="0" err="1"/>
              <a:t>diálogo</a:t>
            </a:r>
            <a:r>
              <a:rPr lang="en-US" sz="2800" dirty="0"/>
              <a:t> com a teologia </a:t>
            </a:r>
            <a:r>
              <a:rPr lang="en-US" sz="2800" dirty="0" err="1"/>
              <a:t>latino</a:t>
            </a:r>
            <a:r>
              <a:rPr lang="en-US" sz="2800" dirty="0"/>
              <a:t>-americana, é de articular as </a:t>
            </a:r>
            <a:r>
              <a:rPr lang="en-US" sz="2800" dirty="0" err="1"/>
              <a:t>duas</a:t>
            </a:r>
            <a:r>
              <a:rPr lang="en-US" sz="2800" dirty="0"/>
              <a:t> </a:t>
            </a:r>
            <a:r>
              <a:rPr lang="en-US" sz="2800" dirty="0" err="1"/>
              <a:t>perspectivas</a:t>
            </a:r>
            <a:r>
              <a:rPr lang="en-US" sz="2800" dirty="0"/>
              <a:t> do NT, </a:t>
            </a:r>
            <a:r>
              <a:rPr lang="en-US" sz="2800" dirty="0" err="1"/>
              <a:t>ou</a:t>
            </a:r>
            <a:r>
              <a:rPr lang="en-US" sz="2800" dirty="0"/>
              <a:t> </a:t>
            </a:r>
            <a:r>
              <a:rPr lang="en-US" sz="2800" dirty="0" err="1"/>
              <a:t>seja</a:t>
            </a:r>
            <a:r>
              <a:rPr lang="en-US" sz="2800" dirty="0"/>
              <a:t>, a que </a:t>
            </a:r>
            <a:r>
              <a:rPr lang="en-US" sz="2800" dirty="0" err="1"/>
              <a:t>parece</a:t>
            </a:r>
            <a:r>
              <a:rPr lang="en-US" sz="2800" dirty="0"/>
              <a:t> </a:t>
            </a:r>
            <a:r>
              <a:rPr lang="en-US" sz="2800" dirty="0" err="1"/>
              <a:t>ter</a:t>
            </a:r>
            <a:r>
              <a:rPr lang="en-US" sz="2800" dirty="0"/>
              <a:t> </a:t>
            </a:r>
            <a:r>
              <a:rPr lang="en-US" sz="2800" dirty="0" err="1"/>
              <a:t>sido</a:t>
            </a:r>
            <a:r>
              <a:rPr lang="en-US" sz="2800" dirty="0"/>
              <a:t> a </a:t>
            </a:r>
            <a:r>
              <a:rPr lang="en-US" sz="2800" dirty="0" err="1"/>
              <a:t>primeira</a:t>
            </a:r>
            <a:r>
              <a:rPr lang="en-US" sz="2800" dirty="0"/>
              <a:t> soteriologia, que se </a:t>
            </a:r>
            <a:r>
              <a:rPr lang="en-US" sz="2800" dirty="0" err="1"/>
              <a:t>fundou</a:t>
            </a:r>
            <a:r>
              <a:rPr lang="en-US" sz="2800" dirty="0"/>
              <a:t> </a:t>
            </a:r>
            <a:r>
              <a:rPr lang="en-US" sz="2800" dirty="0" err="1"/>
              <a:t>ao</a:t>
            </a:r>
            <a:r>
              <a:rPr lang="en-US" sz="2800" dirty="0"/>
              <a:t> </a:t>
            </a:r>
            <a:r>
              <a:rPr lang="en-US" sz="2800" dirty="0" err="1"/>
              <a:t>redor</a:t>
            </a:r>
            <a:r>
              <a:rPr lang="en-US" sz="2800" dirty="0"/>
              <a:t> do </a:t>
            </a:r>
            <a:r>
              <a:rPr lang="en-US" sz="2800" dirty="0" err="1"/>
              <a:t>querigma</a:t>
            </a:r>
            <a:r>
              <a:rPr lang="en-US" sz="2800" dirty="0"/>
              <a:t> e que </a:t>
            </a:r>
            <a:r>
              <a:rPr lang="en-US" sz="2800" dirty="0" err="1"/>
              <a:t>faz</a:t>
            </a:r>
            <a:r>
              <a:rPr lang="en-US" sz="2800" dirty="0"/>
              <a:t> da cruz-</a:t>
            </a:r>
            <a:r>
              <a:rPr lang="en-US" sz="2800" dirty="0" err="1"/>
              <a:t>ressurreição</a:t>
            </a:r>
            <a:r>
              <a:rPr lang="en-US" sz="2800" dirty="0"/>
              <a:t> o </a:t>
            </a:r>
            <a:r>
              <a:rPr lang="en-US" sz="2800" dirty="0" err="1"/>
              <a:t>lugar</a:t>
            </a:r>
            <a:r>
              <a:rPr lang="en-US" sz="2800" dirty="0"/>
              <a:t> para </a:t>
            </a:r>
            <a:r>
              <a:rPr lang="en-US" sz="2800" dirty="0" err="1"/>
              <a:t>pensar</a:t>
            </a:r>
            <a:r>
              <a:rPr lang="en-US" sz="2800" dirty="0"/>
              <a:t> a </a:t>
            </a:r>
            <a:r>
              <a:rPr lang="en-US" sz="2800" dirty="0" err="1"/>
              <a:t>travessia</a:t>
            </a:r>
            <a:r>
              <a:rPr lang="en-US" sz="2800" dirty="0"/>
              <a:t> da </a:t>
            </a:r>
            <a:r>
              <a:rPr lang="en-US" sz="2800" dirty="0" err="1"/>
              <a:t>fragilidade</a:t>
            </a:r>
            <a:r>
              <a:rPr lang="en-US" sz="2800" dirty="0"/>
              <a:t>, e que </a:t>
            </a:r>
            <a:r>
              <a:rPr lang="en-US" sz="2800" dirty="0" err="1"/>
              <a:t>tem</a:t>
            </a:r>
            <a:r>
              <a:rPr lang="en-US" sz="2800" dirty="0"/>
              <a:t> em Paulo um de </a:t>
            </a:r>
            <a:r>
              <a:rPr lang="en-US" sz="2800" dirty="0" err="1"/>
              <a:t>seus</a:t>
            </a:r>
            <a:r>
              <a:rPr lang="en-US" sz="2800" dirty="0"/>
              <a:t> </a:t>
            </a:r>
            <a:r>
              <a:rPr lang="en-US" sz="2800" dirty="0" err="1"/>
              <a:t>primeiros</a:t>
            </a:r>
            <a:r>
              <a:rPr lang="en-US" sz="2800" dirty="0"/>
              <a:t> </a:t>
            </a:r>
            <a:r>
              <a:rPr lang="en-US" sz="2800" dirty="0" err="1"/>
              <a:t>intérpretes</a:t>
            </a:r>
            <a:r>
              <a:rPr lang="en-US" sz="2800" dirty="0"/>
              <a:t>. </a:t>
            </a:r>
          </a:p>
        </p:txBody>
      </p:sp>
      <p:pic>
        <p:nvPicPr>
          <p:cNvPr id="13314" name="Picture 2" descr="Ver detalhe de imagem relacionada">
            <a:extLst>
              <a:ext uri="{FF2B5EF4-FFF2-40B4-BE49-F238E27FC236}">
                <a16:creationId xmlns:a16="http://schemas.microsoft.com/office/drawing/2014/main" id="{782B7A4F-7B22-C302-E0CD-1681C27F5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8430" y="1387928"/>
            <a:ext cx="4614896" cy="532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3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8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61426A"/>
                </a:solidFill>
              </a:rPr>
              <a:t>Habitar a fragilidade como lugar teológico e pastoral</a:t>
            </a:r>
          </a:p>
        </p:txBody>
      </p:sp>
      <p:sp>
        <p:nvSpPr>
          <p:cNvPr id="14345" name="Rectangle 14344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6142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665515"/>
            <a:ext cx="5412647" cy="4700806"/>
          </a:xfrm>
        </p:spPr>
        <p:txBody>
          <a:bodyPr>
            <a:normAutofit fontScale="85000" lnSpcReduction="10000"/>
          </a:bodyPr>
          <a:lstStyle/>
          <a:p>
            <a:pPr>
              <a:buClr>
                <a:srgbClr val="CF7761"/>
              </a:buClr>
            </a:pPr>
            <a:r>
              <a:rPr lang="en-US" sz="2800" dirty="0"/>
              <a:t>A que, à luz do </a:t>
            </a:r>
            <a:r>
              <a:rPr lang="en-US" sz="2800" dirty="0" err="1"/>
              <a:t>mistério</a:t>
            </a:r>
            <a:r>
              <a:rPr lang="en-US" sz="2800" dirty="0"/>
              <a:t> pascal, </a:t>
            </a:r>
            <a:r>
              <a:rPr lang="en-US" sz="2800" dirty="0" err="1"/>
              <a:t>retorna</a:t>
            </a:r>
            <a:r>
              <a:rPr lang="en-US" sz="2800" dirty="0"/>
              <a:t> à </a:t>
            </a:r>
            <a:r>
              <a:rPr lang="en-US" sz="2800" dirty="0" err="1"/>
              <a:t>vida</a:t>
            </a:r>
            <a:r>
              <a:rPr lang="en-US" sz="2800" dirty="0"/>
              <a:t> de Jesus, </a:t>
            </a:r>
            <a:r>
              <a:rPr lang="en-US" sz="2800" dirty="0" err="1"/>
              <a:t>como</a:t>
            </a:r>
            <a:r>
              <a:rPr lang="en-US" sz="2800" dirty="0"/>
              <a:t> </a:t>
            </a:r>
            <a:r>
              <a:rPr lang="en-US" sz="2800" dirty="0" err="1"/>
              <a:t>mostram</a:t>
            </a:r>
            <a:r>
              <a:rPr lang="en-US" sz="2800" dirty="0"/>
              <a:t> </a:t>
            </a:r>
            <a:r>
              <a:rPr lang="en-US" sz="2800" dirty="0" err="1"/>
              <a:t>os</a:t>
            </a:r>
            <a:r>
              <a:rPr lang="en-US" sz="2800" dirty="0"/>
              <a:t> </a:t>
            </a:r>
            <a:r>
              <a:rPr lang="en-US" sz="2800" dirty="0" err="1"/>
              <a:t>evangelhos</a:t>
            </a:r>
            <a:r>
              <a:rPr lang="en-US" sz="2800" dirty="0"/>
              <a:t>, </a:t>
            </a:r>
            <a:r>
              <a:rPr lang="en-US" sz="2800" dirty="0" err="1"/>
              <a:t>sobretudo</a:t>
            </a:r>
            <a:r>
              <a:rPr lang="en-US" sz="2800" dirty="0"/>
              <a:t> </a:t>
            </a:r>
            <a:r>
              <a:rPr lang="en-US" sz="2800" dirty="0" err="1"/>
              <a:t>os</a:t>
            </a:r>
            <a:r>
              <a:rPr lang="en-US" sz="2800" dirty="0"/>
              <a:t> </a:t>
            </a:r>
            <a:r>
              <a:rPr lang="en-US" sz="2800" dirty="0" err="1"/>
              <a:t>sinópticos</a:t>
            </a:r>
            <a:r>
              <a:rPr lang="en-US" sz="2800" dirty="0"/>
              <a:t>, e que é expresso de forma </a:t>
            </a:r>
            <a:r>
              <a:rPr lang="en-US" sz="2800" dirty="0" err="1"/>
              <a:t>extraordinária</a:t>
            </a:r>
            <a:r>
              <a:rPr lang="en-US" sz="2800" dirty="0"/>
              <a:t> no final de Marcos: “Ide à </a:t>
            </a:r>
            <a:r>
              <a:rPr lang="en-US" sz="2800" dirty="0" err="1"/>
              <a:t>Galileia</a:t>
            </a:r>
            <a:r>
              <a:rPr lang="en-US" sz="2800" dirty="0"/>
              <a:t>, </a:t>
            </a:r>
            <a:r>
              <a:rPr lang="en-US" sz="2800" dirty="0" err="1"/>
              <a:t>lá</a:t>
            </a:r>
            <a:r>
              <a:rPr lang="en-US" sz="2800" dirty="0"/>
              <a:t> me </a:t>
            </a:r>
            <a:r>
              <a:rPr lang="en-US" sz="2800" dirty="0" err="1"/>
              <a:t>vereis</a:t>
            </a:r>
            <a:r>
              <a:rPr lang="en-US" sz="2800" dirty="0"/>
              <a:t>” (Mc 16), </a:t>
            </a:r>
            <a:r>
              <a:rPr lang="en-US" sz="2800" dirty="0" err="1"/>
              <a:t>ou</a:t>
            </a:r>
            <a:r>
              <a:rPr lang="en-US" sz="2800" dirty="0"/>
              <a:t> </a:t>
            </a:r>
            <a:r>
              <a:rPr lang="en-US" sz="2800" dirty="0" err="1"/>
              <a:t>seja</a:t>
            </a:r>
            <a:r>
              <a:rPr lang="en-US" sz="2800" dirty="0"/>
              <a:t>, ide à forma </a:t>
            </a:r>
            <a:r>
              <a:rPr lang="en-US" sz="2800" dirty="0" err="1"/>
              <a:t>como</a:t>
            </a:r>
            <a:r>
              <a:rPr lang="en-US" sz="2800" dirty="0"/>
              <a:t> se </a:t>
            </a:r>
            <a:r>
              <a:rPr lang="en-US" sz="2800" dirty="0" err="1"/>
              <a:t>expressou</a:t>
            </a:r>
            <a:r>
              <a:rPr lang="en-US" sz="2800" dirty="0"/>
              <a:t> o </a:t>
            </a:r>
            <a:r>
              <a:rPr lang="en-US" sz="2800" dirty="0" err="1"/>
              <a:t>cuidado</a:t>
            </a:r>
            <a:r>
              <a:rPr lang="en-US" sz="2800" dirty="0"/>
              <a:t> de Jesus com </a:t>
            </a:r>
            <a:r>
              <a:rPr lang="en-US" sz="2800" dirty="0" err="1"/>
              <a:t>os</a:t>
            </a:r>
            <a:r>
              <a:rPr lang="en-US" sz="2800" dirty="0"/>
              <a:t> </a:t>
            </a:r>
            <a:r>
              <a:rPr lang="en-US" sz="2800" dirty="0" err="1"/>
              <a:t>enfermos</a:t>
            </a:r>
            <a:r>
              <a:rPr lang="en-US" sz="2800" dirty="0"/>
              <a:t>, </a:t>
            </a:r>
            <a:r>
              <a:rPr lang="en-US" sz="2800" dirty="0" err="1"/>
              <a:t>possessos</a:t>
            </a:r>
            <a:r>
              <a:rPr lang="en-US" sz="2800" dirty="0"/>
              <a:t> e </a:t>
            </a:r>
            <a:r>
              <a:rPr lang="en-US" sz="2800" dirty="0" err="1"/>
              <a:t>excluídos</a:t>
            </a:r>
            <a:r>
              <a:rPr lang="en-US" sz="2800" dirty="0"/>
              <a:t> (que </a:t>
            </a:r>
            <a:r>
              <a:rPr lang="en-US" sz="2800" dirty="0" err="1"/>
              <a:t>viviam</a:t>
            </a:r>
            <a:r>
              <a:rPr lang="en-US" sz="2800" dirty="0"/>
              <a:t> </a:t>
            </a:r>
            <a:r>
              <a:rPr lang="en-US" sz="2800" dirty="0" err="1"/>
              <a:t>situações</a:t>
            </a:r>
            <a:r>
              <a:rPr lang="en-US" sz="2800" dirty="0"/>
              <a:t> de </a:t>
            </a:r>
            <a:r>
              <a:rPr lang="en-US" sz="2800" dirty="0" err="1"/>
              <a:t>fragilidade</a:t>
            </a:r>
            <a:r>
              <a:rPr lang="en-US" sz="2800" dirty="0"/>
              <a:t>), </a:t>
            </a:r>
            <a:r>
              <a:rPr lang="en-US" sz="2800" dirty="0" err="1"/>
              <a:t>repitam</a:t>
            </a:r>
            <a:r>
              <a:rPr lang="en-US" sz="2800" dirty="0"/>
              <a:t> </a:t>
            </a:r>
            <a:r>
              <a:rPr lang="en-US" sz="2800" dirty="0" err="1"/>
              <a:t>os</a:t>
            </a:r>
            <a:r>
              <a:rPr lang="en-US" sz="2800" dirty="0"/>
              <a:t> </a:t>
            </a:r>
            <a:r>
              <a:rPr lang="en-US" sz="2800" dirty="0" err="1"/>
              <a:t>mesmos</a:t>
            </a:r>
            <a:r>
              <a:rPr lang="en-US" sz="2800" dirty="0"/>
              <a:t> </a:t>
            </a:r>
            <a:r>
              <a:rPr lang="en-US" sz="2800" dirty="0" err="1"/>
              <a:t>gestos</a:t>
            </a:r>
            <a:r>
              <a:rPr lang="en-US" sz="2800" dirty="0"/>
              <a:t> que </a:t>
            </a:r>
            <a:r>
              <a:rPr lang="en-US" sz="2800" dirty="0" err="1"/>
              <a:t>eu</a:t>
            </a:r>
            <a:r>
              <a:rPr lang="en-US" sz="2800" dirty="0"/>
              <a:t> </a:t>
            </a:r>
            <a:r>
              <a:rPr lang="en-US" sz="2800" dirty="0" err="1"/>
              <a:t>fiz</a:t>
            </a:r>
            <a:r>
              <a:rPr lang="en-US" sz="2800" dirty="0"/>
              <a:t>.</a:t>
            </a:r>
          </a:p>
        </p:txBody>
      </p:sp>
      <p:pic>
        <p:nvPicPr>
          <p:cNvPr id="14338" name="Picture 2" descr="Ver a imagem de origem">
            <a:extLst>
              <a:ext uri="{FF2B5EF4-FFF2-40B4-BE49-F238E27FC236}">
                <a16:creationId xmlns:a16="http://schemas.microsoft.com/office/drawing/2014/main" id="{2506B8E7-4730-C4FC-EB8A-77D87E783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4713" y="911143"/>
            <a:ext cx="4477941" cy="565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7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3" y="146959"/>
            <a:ext cx="9682843" cy="653142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b="1" dirty="0">
                <a:solidFill>
                  <a:schemeClr val="tx1"/>
                </a:solidFill>
              </a:rPr>
              <a:t>Habitar a fragilidade como lugar teológico e pastoral</a:t>
            </a:r>
          </a:p>
        </p:txBody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1240971"/>
            <a:ext cx="11368604" cy="547007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BF7968"/>
              </a:buClr>
            </a:pPr>
            <a:r>
              <a:rPr lang="en-US" sz="2800" dirty="0" err="1"/>
              <a:t>Feito</a:t>
            </a:r>
            <a:r>
              <a:rPr lang="en-US" sz="2800" dirty="0"/>
              <a:t> </a:t>
            </a:r>
            <a:r>
              <a:rPr lang="en-US" sz="2800" dirty="0" err="1"/>
              <a:t>esse</a:t>
            </a:r>
            <a:r>
              <a:rPr lang="en-US" sz="2800" dirty="0"/>
              <a:t> </a:t>
            </a:r>
            <a:r>
              <a:rPr lang="en-US" sz="2800" dirty="0" err="1"/>
              <a:t>sobrevoo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compreensão</a:t>
            </a:r>
            <a:r>
              <a:rPr lang="en-US" sz="2800" dirty="0"/>
              <a:t> </a:t>
            </a:r>
            <a:r>
              <a:rPr lang="en-US" sz="2800" dirty="0" err="1"/>
              <a:t>bíblica</a:t>
            </a:r>
            <a:r>
              <a:rPr lang="en-US" sz="2800" dirty="0"/>
              <a:t> da </a:t>
            </a:r>
            <a:r>
              <a:rPr lang="en-US" sz="2800" dirty="0" err="1"/>
              <a:t>fragilidade</a:t>
            </a:r>
            <a:r>
              <a:rPr lang="en-US" sz="2800" dirty="0"/>
              <a:t>, </a:t>
            </a:r>
            <a:r>
              <a:rPr lang="en-US" sz="2800" dirty="0" err="1"/>
              <a:t>voltaremos</a:t>
            </a:r>
            <a:r>
              <a:rPr lang="en-US" sz="2800" dirty="0"/>
              <a:t> agora </a:t>
            </a:r>
            <a:r>
              <a:rPr lang="en-US" sz="2800" dirty="0" err="1"/>
              <a:t>aos</a:t>
            </a:r>
            <a:r>
              <a:rPr lang="en-US" sz="2800" dirty="0"/>
              <a:t> </a:t>
            </a:r>
            <a:r>
              <a:rPr lang="en-US" sz="2800" dirty="0" err="1"/>
              <a:t>três</a:t>
            </a:r>
            <a:r>
              <a:rPr lang="en-US" sz="2800" dirty="0"/>
              <a:t> </a:t>
            </a:r>
            <a:r>
              <a:rPr lang="en-US" sz="2800" dirty="0" err="1"/>
              <a:t>eixos</a:t>
            </a:r>
            <a:r>
              <a:rPr lang="en-US" sz="2800" dirty="0"/>
              <a:t> a </a:t>
            </a:r>
            <a:r>
              <a:rPr lang="en-US" sz="2800" dirty="0" err="1"/>
              <a:t>partir</a:t>
            </a:r>
            <a:r>
              <a:rPr lang="en-US" sz="2800" dirty="0"/>
              <a:t> dos </a:t>
            </a:r>
            <a:r>
              <a:rPr lang="en-US" sz="2800" dirty="0" err="1"/>
              <a:t>quais</a:t>
            </a:r>
            <a:r>
              <a:rPr lang="en-US" sz="2800" dirty="0"/>
              <a:t> se </a:t>
            </a:r>
            <a:r>
              <a:rPr lang="en-US" sz="2800" dirty="0" err="1"/>
              <a:t>expressa</a:t>
            </a:r>
            <a:r>
              <a:rPr lang="en-US" sz="2800" dirty="0"/>
              <a:t> a </a:t>
            </a:r>
            <a:r>
              <a:rPr lang="en-US" sz="2800" dirty="0" err="1"/>
              <a:t>fragilidade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sociedade</a:t>
            </a:r>
            <a:r>
              <a:rPr lang="en-US" sz="2800" dirty="0"/>
              <a:t> e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Igreja</a:t>
            </a:r>
            <a:r>
              <a:rPr lang="en-US" sz="2800" dirty="0"/>
              <a:t> do Brasil </a:t>
            </a:r>
            <a:r>
              <a:rPr lang="en-US" sz="2800" dirty="0" err="1"/>
              <a:t>hoje</a:t>
            </a:r>
            <a:r>
              <a:rPr lang="en-US" sz="2800" dirty="0"/>
              <a:t>.</a:t>
            </a:r>
          </a:p>
          <a:p>
            <a:pPr>
              <a:lnSpc>
                <a:spcPct val="90000"/>
              </a:lnSpc>
              <a:buClr>
                <a:srgbClr val="BF7968"/>
              </a:buClr>
            </a:pPr>
            <a:r>
              <a:rPr lang="en-US" sz="2800" dirty="0" err="1"/>
              <a:t>Iniciaremos</a:t>
            </a:r>
            <a:r>
              <a:rPr lang="en-US" sz="2800" dirty="0"/>
              <a:t> com a </a:t>
            </a:r>
            <a:r>
              <a:rPr lang="en-US" sz="2800" dirty="0" err="1"/>
              <a:t>questão</a:t>
            </a:r>
            <a:r>
              <a:rPr lang="en-US" sz="2800" dirty="0"/>
              <a:t> do </a:t>
            </a:r>
            <a:r>
              <a:rPr lang="en-US" sz="2800" dirty="0" err="1"/>
              <a:t>indivíduo</a:t>
            </a:r>
            <a:r>
              <a:rPr lang="en-US" sz="2800" dirty="0"/>
              <a:t> </a:t>
            </a:r>
            <a:r>
              <a:rPr lang="en-US" sz="2800" dirty="0" err="1"/>
              <a:t>pós-moderno</a:t>
            </a:r>
            <a:r>
              <a:rPr lang="en-US" sz="2800" dirty="0"/>
              <a:t>. </a:t>
            </a:r>
          </a:p>
          <a:p>
            <a:pPr>
              <a:lnSpc>
                <a:spcPct val="90000"/>
              </a:lnSpc>
              <a:buClr>
                <a:srgbClr val="BF7968"/>
              </a:buClr>
            </a:pPr>
            <a:r>
              <a:rPr lang="en-US" sz="2800" dirty="0" err="1"/>
              <a:t>Já</a:t>
            </a:r>
            <a:r>
              <a:rPr lang="en-US" sz="2800" dirty="0"/>
              <a:t> </a:t>
            </a:r>
            <a:r>
              <a:rPr lang="en-US" sz="2800" dirty="0" err="1"/>
              <a:t>indicamos</a:t>
            </a:r>
            <a:r>
              <a:rPr lang="en-US" sz="2800" dirty="0"/>
              <a:t> </a:t>
            </a:r>
            <a:r>
              <a:rPr lang="en-US" sz="2800" dirty="0" err="1"/>
              <a:t>algumas</a:t>
            </a:r>
            <a:r>
              <a:rPr lang="en-US" sz="2800" dirty="0"/>
              <a:t> de </a:t>
            </a:r>
            <a:r>
              <a:rPr lang="en-US" sz="2800" dirty="0" err="1"/>
              <a:t>suas</a:t>
            </a:r>
            <a:r>
              <a:rPr lang="en-US" sz="2800" dirty="0"/>
              <a:t> </a:t>
            </a:r>
            <a:r>
              <a:rPr lang="en-US" sz="2800" dirty="0" err="1"/>
              <a:t>características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sociedade</a:t>
            </a:r>
            <a:r>
              <a:rPr lang="en-US" sz="2800" dirty="0"/>
              <a:t> </a:t>
            </a:r>
            <a:r>
              <a:rPr lang="en-US" sz="2800" dirty="0" err="1"/>
              <a:t>contemporânea</a:t>
            </a:r>
            <a:r>
              <a:rPr lang="en-US" sz="2800" dirty="0"/>
              <a:t>. </a:t>
            </a:r>
            <a:r>
              <a:rPr lang="en-US" sz="2800" dirty="0" err="1"/>
              <a:t>Tentaremos</a:t>
            </a:r>
            <a:r>
              <a:rPr lang="en-US" sz="2800" dirty="0"/>
              <a:t> agora </a:t>
            </a:r>
            <a:r>
              <a:rPr lang="en-US" sz="2800" dirty="0" err="1"/>
              <a:t>apresentar</a:t>
            </a:r>
            <a:r>
              <a:rPr lang="en-US" sz="2800" dirty="0"/>
              <a:t> </a:t>
            </a:r>
            <a:r>
              <a:rPr lang="en-US" sz="2800" dirty="0" err="1"/>
              <a:t>algumas</a:t>
            </a:r>
            <a:r>
              <a:rPr lang="en-US" sz="2800" dirty="0"/>
              <a:t> </a:t>
            </a:r>
            <a:r>
              <a:rPr lang="en-US" sz="2800" dirty="0" err="1"/>
              <a:t>pistas</a:t>
            </a:r>
            <a:r>
              <a:rPr lang="en-US" sz="2800" dirty="0"/>
              <a:t> para </a:t>
            </a:r>
            <a:r>
              <a:rPr lang="en-US" sz="2800" dirty="0" err="1"/>
              <a:t>pensar</a:t>
            </a:r>
            <a:r>
              <a:rPr lang="en-US" sz="2800" dirty="0"/>
              <a:t> </a:t>
            </a:r>
            <a:r>
              <a:rPr lang="en-US" sz="2800" dirty="0" err="1"/>
              <a:t>sua</a:t>
            </a:r>
            <a:r>
              <a:rPr lang="en-US" sz="2800" dirty="0"/>
              <a:t> </a:t>
            </a:r>
            <a:r>
              <a:rPr lang="en-US" sz="2800" dirty="0" err="1"/>
              <a:t>situação</a:t>
            </a:r>
            <a:r>
              <a:rPr lang="en-US" sz="2800" dirty="0"/>
              <a:t> à luz da </a:t>
            </a:r>
            <a:r>
              <a:rPr lang="en-US" sz="2800" dirty="0" err="1"/>
              <a:t>revelação</a:t>
            </a:r>
            <a:r>
              <a:rPr lang="en-US" sz="2800" dirty="0"/>
              <a:t>.</a:t>
            </a:r>
          </a:p>
          <a:p>
            <a:pPr>
              <a:lnSpc>
                <a:spcPct val="90000"/>
              </a:lnSpc>
              <a:buClr>
                <a:srgbClr val="BF7968"/>
              </a:buClr>
            </a:pPr>
            <a:r>
              <a:rPr lang="en-US" sz="2800" dirty="0" err="1"/>
              <a:t>Iniciaremos</a:t>
            </a:r>
            <a:r>
              <a:rPr lang="en-US" sz="2800" dirty="0"/>
              <a:t> com </a:t>
            </a:r>
            <a:r>
              <a:rPr lang="en-US" sz="2800" dirty="0" err="1"/>
              <a:t>algumas</a:t>
            </a:r>
            <a:r>
              <a:rPr lang="en-US" sz="2800" dirty="0"/>
              <a:t> </a:t>
            </a:r>
            <a:r>
              <a:rPr lang="en-US" sz="2800" dirty="0" err="1"/>
              <a:t>chaves</a:t>
            </a:r>
            <a:r>
              <a:rPr lang="en-US" sz="2800" dirty="0"/>
              <a:t> de </a:t>
            </a:r>
            <a:r>
              <a:rPr lang="en-US" sz="2800" dirty="0" err="1"/>
              <a:t>interpretação</a:t>
            </a:r>
            <a:r>
              <a:rPr lang="en-US" sz="2800" dirty="0"/>
              <a:t> </a:t>
            </a:r>
            <a:r>
              <a:rPr lang="en-US" sz="2800" dirty="0" err="1"/>
              <a:t>propostas</a:t>
            </a:r>
            <a:r>
              <a:rPr lang="en-US" sz="2800" dirty="0"/>
              <a:t>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/>
              <a:t>alguns</a:t>
            </a:r>
            <a:r>
              <a:rPr lang="en-US" sz="2800" dirty="0"/>
              <a:t> </a:t>
            </a:r>
            <a:r>
              <a:rPr lang="en-US" sz="2800" dirty="0" err="1"/>
              <a:t>filósofos</a:t>
            </a:r>
            <a:r>
              <a:rPr lang="en-US" sz="2800" dirty="0"/>
              <a:t>, </a:t>
            </a:r>
            <a:r>
              <a:rPr lang="en-US" sz="2800" dirty="0" err="1"/>
              <a:t>passando</a:t>
            </a:r>
            <a:r>
              <a:rPr lang="en-US" sz="2800" dirty="0"/>
              <a:t> em </a:t>
            </a:r>
            <a:r>
              <a:rPr lang="en-US" sz="2800" dirty="0" err="1"/>
              <a:t>seguida</a:t>
            </a:r>
            <a:r>
              <a:rPr lang="en-US" sz="2800" dirty="0"/>
              <a:t> para a teologia.</a:t>
            </a:r>
          </a:p>
        </p:txBody>
      </p:sp>
    </p:spTree>
    <p:extLst>
      <p:ext uri="{BB962C8B-B14F-4D97-AF65-F5344CB8AC3E}">
        <p14:creationId xmlns:p14="http://schemas.microsoft.com/office/powerpoint/2010/main" val="165941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735246"/>
                </a:solidFill>
              </a:rPr>
              <a:t>Habitar a fragilidade como lugar teológico e pastoral</a:t>
            </a:r>
          </a:p>
        </p:txBody>
      </p:sp>
      <p:sp>
        <p:nvSpPr>
          <p:cNvPr id="15369" name="Rectangle 15368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7352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247" y="1779815"/>
            <a:ext cx="5779840" cy="4835852"/>
          </a:xfrm>
        </p:spPr>
        <p:txBody>
          <a:bodyPr>
            <a:normAutofit fontScale="92500"/>
          </a:bodyPr>
          <a:lstStyle/>
          <a:p>
            <a:pPr>
              <a:buClr>
                <a:srgbClr val="C53300"/>
              </a:buClr>
            </a:pPr>
            <a:r>
              <a:rPr lang="en-US" sz="2400" dirty="0"/>
              <a:t>Gianni </a:t>
            </a:r>
            <a:r>
              <a:rPr lang="en-US" sz="2400" dirty="0" err="1"/>
              <a:t>Vattimo</a:t>
            </a:r>
            <a:r>
              <a:rPr lang="en-US" sz="2400" dirty="0"/>
              <a:t> </a:t>
            </a:r>
            <a:r>
              <a:rPr lang="en-US" sz="2400" dirty="0" err="1"/>
              <a:t>propõe</a:t>
            </a:r>
            <a:r>
              <a:rPr lang="en-US" sz="2400" dirty="0"/>
              <a:t> a </a:t>
            </a:r>
            <a:r>
              <a:rPr lang="en-US" sz="2400" dirty="0" err="1"/>
              <a:t>categoria</a:t>
            </a:r>
            <a:r>
              <a:rPr lang="en-US" sz="2400" dirty="0"/>
              <a:t> de “</a:t>
            </a:r>
            <a:r>
              <a:rPr lang="en-US" sz="2400" dirty="0" err="1"/>
              <a:t>sujeito</a:t>
            </a:r>
            <a:r>
              <a:rPr lang="en-US" sz="2400" dirty="0"/>
              <a:t> </a:t>
            </a:r>
            <a:r>
              <a:rPr lang="en-US" sz="2400" dirty="0" err="1"/>
              <a:t>débil</a:t>
            </a:r>
            <a:r>
              <a:rPr lang="en-US" sz="2400" dirty="0"/>
              <a:t>” para </a:t>
            </a:r>
            <a:r>
              <a:rPr lang="en-US" sz="2400" dirty="0" err="1"/>
              <a:t>pensar</a:t>
            </a:r>
            <a:r>
              <a:rPr lang="en-US" sz="2400" dirty="0"/>
              <a:t> o </a:t>
            </a:r>
            <a:r>
              <a:rPr lang="en-US" sz="2400" dirty="0" err="1"/>
              <a:t>indivíduo</a:t>
            </a:r>
            <a:r>
              <a:rPr lang="en-US" sz="2400" dirty="0"/>
              <a:t> </a:t>
            </a:r>
            <a:r>
              <a:rPr lang="en-US" sz="2400" dirty="0" err="1"/>
              <a:t>contemporâneo</a:t>
            </a:r>
            <a:r>
              <a:rPr lang="en-US" sz="2400" dirty="0"/>
              <a:t>. </a:t>
            </a:r>
            <a:r>
              <a:rPr lang="en-US" sz="2400" dirty="0" err="1"/>
              <a:t>Seu</a:t>
            </a:r>
            <a:r>
              <a:rPr lang="en-US" sz="2400" dirty="0"/>
              <a:t> </a:t>
            </a:r>
            <a:r>
              <a:rPr lang="en-US" sz="2400" dirty="0" err="1"/>
              <a:t>ponto</a:t>
            </a:r>
            <a:r>
              <a:rPr lang="en-US" sz="2400" dirty="0"/>
              <a:t> de </a:t>
            </a:r>
            <a:r>
              <a:rPr lang="en-US" sz="2400" dirty="0" err="1"/>
              <a:t>partida</a:t>
            </a:r>
            <a:r>
              <a:rPr lang="en-US" sz="2400" dirty="0"/>
              <a:t> é a </a:t>
            </a:r>
            <a:r>
              <a:rPr lang="en-US" sz="2400" dirty="0" err="1"/>
              <a:t>crítica</a:t>
            </a:r>
            <a:r>
              <a:rPr lang="en-US" sz="2400" dirty="0"/>
              <a:t> das “</a:t>
            </a:r>
            <a:r>
              <a:rPr lang="en-US" sz="2400" dirty="0" err="1"/>
              <a:t>grandes</a:t>
            </a:r>
            <a:r>
              <a:rPr lang="en-US" sz="2400" dirty="0"/>
              <a:t> </a:t>
            </a:r>
            <a:r>
              <a:rPr lang="en-US" sz="2400" dirty="0" err="1"/>
              <a:t>narrativas</a:t>
            </a:r>
            <a:r>
              <a:rPr lang="en-US" sz="2400" dirty="0"/>
              <a:t>” </a:t>
            </a:r>
            <a:r>
              <a:rPr lang="en-US" sz="2400" dirty="0" err="1"/>
              <a:t>elaboradas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modernidade</a:t>
            </a:r>
            <a:r>
              <a:rPr lang="en-US" sz="2400" dirty="0"/>
              <a:t>, que </a:t>
            </a:r>
            <a:r>
              <a:rPr lang="en-US" sz="2400" dirty="0" err="1"/>
              <a:t>estão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origem</a:t>
            </a:r>
            <a:r>
              <a:rPr lang="en-US" sz="2400" dirty="0"/>
              <a:t> da </a:t>
            </a:r>
            <a:r>
              <a:rPr lang="en-US" sz="2400" dirty="0" err="1"/>
              <a:t>ciência</a:t>
            </a:r>
            <a:r>
              <a:rPr lang="en-US" sz="2400" dirty="0"/>
              <a:t> e da </a:t>
            </a:r>
            <a:r>
              <a:rPr lang="en-US" sz="2400" dirty="0" err="1"/>
              <a:t>maneira</a:t>
            </a:r>
            <a:r>
              <a:rPr lang="en-US" sz="2400" dirty="0"/>
              <a:t> de </a:t>
            </a:r>
            <a:r>
              <a:rPr lang="en-US" sz="2400" dirty="0" err="1"/>
              <a:t>organizar</a:t>
            </a:r>
            <a:r>
              <a:rPr lang="en-US" sz="2400" dirty="0"/>
              <a:t> o </a:t>
            </a:r>
            <a:r>
              <a:rPr lang="en-US" sz="2400" dirty="0" err="1"/>
              <a:t>mundo</a:t>
            </a:r>
            <a:r>
              <a:rPr lang="en-US" sz="2400" dirty="0"/>
              <a:t> </a:t>
            </a:r>
            <a:r>
              <a:rPr lang="en-US" sz="2400" dirty="0" err="1"/>
              <a:t>promovida</a:t>
            </a:r>
            <a:r>
              <a:rPr lang="en-US" sz="2400" dirty="0"/>
              <a:t> pela </a:t>
            </a:r>
            <a:r>
              <a:rPr lang="en-US" sz="2400" dirty="0" err="1"/>
              <a:t>cultura</a:t>
            </a:r>
            <a:r>
              <a:rPr lang="en-US" sz="2400" dirty="0"/>
              <a:t> </a:t>
            </a:r>
            <a:r>
              <a:rPr lang="en-US" sz="2400" dirty="0" err="1"/>
              <a:t>ocidental</a:t>
            </a:r>
            <a:r>
              <a:rPr lang="en-US" sz="2400" dirty="0"/>
              <a:t>. Junto com outros </a:t>
            </a:r>
            <a:r>
              <a:rPr lang="en-US" sz="2400" dirty="0" err="1"/>
              <a:t>autores</a:t>
            </a:r>
            <a:r>
              <a:rPr lang="en-US" sz="2400" dirty="0"/>
              <a:t> </a:t>
            </a:r>
            <a:r>
              <a:rPr lang="en-US" sz="2400" dirty="0" err="1"/>
              <a:t>pós-modernos</a:t>
            </a:r>
            <a:r>
              <a:rPr lang="en-US" sz="2400" dirty="0"/>
              <a:t>, </a:t>
            </a:r>
            <a:r>
              <a:rPr lang="en-US" sz="2400" dirty="0" err="1"/>
              <a:t>ele</a:t>
            </a:r>
            <a:r>
              <a:rPr lang="en-US" sz="2400" dirty="0"/>
              <a:t> </a:t>
            </a:r>
            <a:r>
              <a:rPr lang="en-US" sz="2400" dirty="0" err="1"/>
              <a:t>pensa</a:t>
            </a:r>
            <a:r>
              <a:rPr lang="en-US" sz="2400" dirty="0"/>
              <a:t> que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detrás</a:t>
            </a:r>
            <a:r>
              <a:rPr lang="en-US" sz="2400" dirty="0"/>
              <a:t> das “</a:t>
            </a:r>
            <a:r>
              <a:rPr lang="en-US" sz="2400" dirty="0" err="1"/>
              <a:t>grandes</a:t>
            </a:r>
            <a:r>
              <a:rPr lang="en-US" sz="2400" dirty="0"/>
              <a:t> </a:t>
            </a:r>
            <a:r>
              <a:rPr lang="en-US" sz="2400" dirty="0" err="1"/>
              <a:t>narrativas</a:t>
            </a:r>
            <a:r>
              <a:rPr lang="en-US" sz="2400" dirty="0"/>
              <a:t>” </a:t>
            </a:r>
            <a:r>
              <a:rPr lang="en-US" sz="2400" dirty="0" err="1"/>
              <a:t>havia</a:t>
            </a:r>
            <a:r>
              <a:rPr lang="en-US" sz="2400" dirty="0"/>
              <a:t>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ideia</a:t>
            </a:r>
            <a:r>
              <a:rPr lang="en-US" sz="2400" dirty="0"/>
              <a:t> de um Deus </a:t>
            </a:r>
            <a:r>
              <a:rPr lang="en-US" sz="2400" dirty="0" err="1"/>
              <a:t>onipotente</a:t>
            </a:r>
            <a:r>
              <a:rPr lang="en-US" sz="2400" dirty="0"/>
              <a:t>, causa de </a:t>
            </a:r>
            <a:r>
              <a:rPr lang="en-US" sz="2400" dirty="0" err="1"/>
              <a:t>si</a:t>
            </a:r>
            <a:r>
              <a:rPr lang="en-US" sz="2400" dirty="0"/>
              <a:t> e do </a:t>
            </a:r>
            <a:r>
              <a:rPr lang="en-US" sz="2400" dirty="0" err="1"/>
              <a:t>mundo</a:t>
            </a:r>
            <a:r>
              <a:rPr lang="en-US" sz="2400" dirty="0"/>
              <a:t>. </a:t>
            </a:r>
          </a:p>
          <a:p>
            <a:pPr>
              <a:buClr>
                <a:srgbClr val="C53300"/>
              </a:buClr>
            </a:pPr>
            <a:endParaRPr lang="en-US" sz="2400" dirty="0"/>
          </a:p>
        </p:txBody>
      </p:sp>
      <p:pic>
        <p:nvPicPr>
          <p:cNvPr id="15362" name="Picture 2" descr="A Tentação do Realismo – Gianni Vattimo – Territórios de ...">
            <a:extLst>
              <a:ext uri="{FF2B5EF4-FFF2-40B4-BE49-F238E27FC236}">
                <a16:creationId xmlns:a16="http://schemas.microsoft.com/office/drawing/2014/main" id="{248652CF-36DE-378B-0F38-07734D245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1043" y="1779815"/>
            <a:ext cx="5259459" cy="386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1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3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1" name="Rectangle 16390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 dirty="0">
                <a:solidFill>
                  <a:srgbClr val="6A4339"/>
                </a:solidFill>
              </a:rPr>
              <a:t>Habitar a fragilidade como lugar teológico e pastoral</a:t>
            </a:r>
          </a:p>
        </p:txBody>
      </p:sp>
      <p:sp>
        <p:nvSpPr>
          <p:cNvPr id="16393" name="Rectangle 16392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6A43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698171"/>
            <a:ext cx="6070963" cy="4194682"/>
          </a:xfrm>
        </p:spPr>
        <p:txBody>
          <a:bodyPr>
            <a:normAutofit/>
          </a:bodyPr>
          <a:lstStyle/>
          <a:p>
            <a:pPr>
              <a:buClr>
                <a:srgbClr val="6C8DB9"/>
              </a:buClr>
            </a:pPr>
            <a:r>
              <a:rPr lang="en-US" sz="2400" dirty="0"/>
              <a:t>O </a:t>
            </a:r>
            <a:r>
              <a:rPr lang="en-US" sz="2400" dirty="0" err="1"/>
              <a:t>sujeito</a:t>
            </a:r>
            <a:r>
              <a:rPr lang="en-US" sz="2400" dirty="0"/>
              <a:t> </a:t>
            </a:r>
            <a:r>
              <a:rPr lang="en-US" sz="2400" dirty="0" err="1"/>
              <a:t>débil</a:t>
            </a:r>
            <a:r>
              <a:rPr lang="en-US" sz="2400" dirty="0"/>
              <a:t> é o </a:t>
            </a:r>
            <a:r>
              <a:rPr lang="en-US" sz="2400" dirty="0" err="1"/>
              <a:t>sujeito</a:t>
            </a:r>
            <a:r>
              <a:rPr lang="en-US" sz="2400" dirty="0"/>
              <a:t> </a:t>
            </a:r>
            <a:r>
              <a:rPr lang="en-US" sz="2400" dirty="0" err="1"/>
              <a:t>sem</a:t>
            </a:r>
            <a:r>
              <a:rPr lang="en-US" sz="2400" dirty="0"/>
              <a:t> </a:t>
            </a:r>
            <a:r>
              <a:rPr lang="en-US" sz="2400" dirty="0" err="1"/>
              <a:t>grandes</a:t>
            </a:r>
            <a:r>
              <a:rPr lang="en-US" sz="2400" dirty="0"/>
              <a:t> </a:t>
            </a:r>
            <a:r>
              <a:rPr lang="en-US" sz="2400" dirty="0" err="1"/>
              <a:t>verdades</a:t>
            </a:r>
            <a:r>
              <a:rPr lang="en-US" sz="2400" dirty="0"/>
              <a:t> a </a:t>
            </a:r>
            <a:r>
              <a:rPr lang="en-US" sz="2400" dirty="0" err="1"/>
              <a:t>serem</a:t>
            </a:r>
            <a:r>
              <a:rPr lang="en-US" sz="2400" dirty="0"/>
              <a:t> </a:t>
            </a:r>
            <a:r>
              <a:rPr lang="en-US" sz="2400" dirty="0" err="1"/>
              <a:t>impostas</a:t>
            </a:r>
            <a:r>
              <a:rPr lang="en-US" sz="2400" dirty="0"/>
              <a:t> </a:t>
            </a:r>
            <a:r>
              <a:rPr lang="en-US" sz="2400" dirty="0" err="1"/>
              <a:t>aos</a:t>
            </a:r>
            <a:r>
              <a:rPr lang="en-US" sz="2400" dirty="0"/>
              <a:t> </a:t>
            </a:r>
            <a:r>
              <a:rPr lang="en-US" sz="2400" dirty="0" err="1"/>
              <a:t>demais</a:t>
            </a:r>
            <a:r>
              <a:rPr lang="en-US" sz="2400" dirty="0"/>
              <a:t>, mas </a:t>
            </a:r>
            <a:r>
              <a:rPr lang="en-US" sz="2400" dirty="0" err="1"/>
              <a:t>ele</a:t>
            </a:r>
            <a:r>
              <a:rPr lang="en-US" sz="2400" dirty="0"/>
              <a:t> é </a:t>
            </a:r>
            <a:r>
              <a:rPr lang="en-US" sz="2400" dirty="0" err="1"/>
              <a:t>capaz</a:t>
            </a:r>
            <a:r>
              <a:rPr lang="en-US" sz="2400" dirty="0"/>
              <a:t> de </a:t>
            </a:r>
            <a:r>
              <a:rPr lang="en-US" sz="2400" dirty="0" err="1"/>
              <a:t>deixar</a:t>
            </a:r>
            <a:r>
              <a:rPr lang="en-US" sz="2400" dirty="0"/>
              <a:t>-se </a:t>
            </a:r>
            <a:r>
              <a:rPr lang="en-US" sz="2400" dirty="0" err="1"/>
              <a:t>afetar</a:t>
            </a:r>
            <a:r>
              <a:rPr lang="en-US" sz="2400" dirty="0"/>
              <a:t> </a:t>
            </a:r>
            <a:r>
              <a:rPr lang="en-US" sz="2400" dirty="0" err="1"/>
              <a:t>pelo</a:t>
            </a:r>
            <a:r>
              <a:rPr lang="en-US" sz="2400" dirty="0"/>
              <a:t> outro.</a:t>
            </a:r>
          </a:p>
          <a:p>
            <a:pPr>
              <a:buClr>
                <a:srgbClr val="6C8DB9"/>
              </a:buClr>
            </a:pPr>
            <a:r>
              <a:rPr lang="en-US" sz="2400" dirty="0"/>
              <a:t>Como </a:t>
            </a:r>
            <a:r>
              <a:rPr lang="en-US" sz="2400" dirty="0" err="1"/>
              <a:t>vimos</a:t>
            </a:r>
            <a:r>
              <a:rPr lang="en-US" sz="2400" dirty="0"/>
              <a:t> no </a:t>
            </a:r>
            <a:r>
              <a:rPr lang="en-US" sz="2400" dirty="0" err="1"/>
              <a:t>primeiro</a:t>
            </a:r>
            <a:r>
              <a:rPr lang="en-US" sz="2400" dirty="0"/>
              <a:t> </a:t>
            </a:r>
            <a:r>
              <a:rPr lang="en-US" sz="2400" dirty="0" err="1"/>
              <a:t>encontro</a:t>
            </a:r>
            <a:r>
              <a:rPr lang="en-US" sz="2400" dirty="0"/>
              <a:t>, o </a:t>
            </a:r>
            <a:r>
              <a:rPr lang="en-US" sz="2400" dirty="0" err="1"/>
              <a:t>sujeito</a:t>
            </a:r>
            <a:r>
              <a:rPr lang="en-US" sz="2400" dirty="0"/>
              <a:t> </a:t>
            </a:r>
            <a:r>
              <a:rPr lang="en-US" sz="2400" dirty="0" err="1"/>
              <a:t>pós-moderno</a:t>
            </a:r>
            <a:r>
              <a:rPr lang="en-US" sz="2400" dirty="0"/>
              <a:t> é </a:t>
            </a:r>
            <a:r>
              <a:rPr lang="en-US" sz="2400" dirty="0" err="1"/>
              <a:t>movido</a:t>
            </a:r>
            <a:r>
              <a:rPr lang="en-US" sz="2400" dirty="0"/>
              <a:t> </a:t>
            </a:r>
            <a:r>
              <a:rPr lang="en-US" sz="2400" dirty="0" err="1"/>
              <a:t>pelo</a:t>
            </a:r>
            <a:r>
              <a:rPr lang="en-US" sz="2400" dirty="0"/>
              <a:t> </a:t>
            </a:r>
            <a:r>
              <a:rPr lang="en-US" sz="2400" dirty="0" err="1"/>
              <a:t>desejo</a:t>
            </a:r>
            <a:r>
              <a:rPr lang="en-US" sz="2400" dirty="0"/>
              <a:t>, que </a:t>
            </a:r>
            <a:r>
              <a:rPr lang="en-US" sz="2400" dirty="0" err="1"/>
              <a:t>tem</a:t>
            </a:r>
            <a:r>
              <a:rPr lang="en-US" sz="2400" dirty="0"/>
              <a:t> </a:t>
            </a:r>
            <a:r>
              <a:rPr lang="en-US" sz="2400" dirty="0" err="1"/>
              <a:t>conotações</a:t>
            </a:r>
            <a:r>
              <a:rPr lang="en-US" sz="2400" dirty="0"/>
              <a:t> </a:t>
            </a:r>
            <a:r>
              <a:rPr lang="en-US" sz="2400" dirty="0" err="1"/>
              <a:t>afetivas</a:t>
            </a:r>
            <a:r>
              <a:rPr lang="en-US" sz="2400" dirty="0"/>
              <a:t>, mas </a:t>
            </a:r>
            <a:r>
              <a:rPr lang="en-US" sz="2400" dirty="0" err="1"/>
              <a:t>também</a:t>
            </a:r>
            <a:r>
              <a:rPr lang="en-US" sz="2400" dirty="0"/>
              <a:t> de outro </a:t>
            </a:r>
            <a:r>
              <a:rPr lang="en-US" sz="2400" dirty="0" err="1"/>
              <a:t>tipo</a:t>
            </a:r>
            <a:r>
              <a:rPr lang="en-US" sz="2400" dirty="0"/>
              <a:t>, </a:t>
            </a:r>
            <a:r>
              <a:rPr lang="en-US" sz="2400" dirty="0" err="1"/>
              <a:t>como</a:t>
            </a:r>
            <a:r>
              <a:rPr lang="en-US" sz="2400" dirty="0"/>
              <a:t> a de </a:t>
            </a:r>
            <a:r>
              <a:rPr lang="en-US" sz="2400" dirty="0" err="1"/>
              <a:t>autorrealização</a:t>
            </a:r>
            <a:r>
              <a:rPr lang="en-US" sz="2400" dirty="0"/>
              <a:t>, de </a:t>
            </a:r>
            <a:r>
              <a:rPr lang="en-US" sz="2400" dirty="0" err="1"/>
              <a:t>dar</a:t>
            </a:r>
            <a:r>
              <a:rPr lang="en-US" sz="2400" dirty="0"/>
              <a:t> </a:t>
            </a:r>
            <a:r>
              <a:rPr lang="en-US" sz="2400" dirty="0" err="1"/>
              <a:t>sentido</a:t>
            </a:r>
            <a:r>
              <a:rPr lang="en-US" sz="2400" dirty="0"/>
              <a:t> à </a:t>
            </a:r>
            <a:r>
              <a:rPr lang="en-US" sz="2400" dirty="0" err="1"/>
              <a:t>existência</a:t>
            </a:r>
            <a:r>
              <a:rPr lang="en-US" sz="2400" dirty="0"/>
              <a:t>.</a:t>
            </a:r>
          </a:p>
        </p:txBody>
      </p:sp>
      <p:pic>
        <p:nvPicPr>
          <p:cNvPr id="16386" name="Picture 2" descr="Projeto social alimenta moradores de rua aos domingos em ...">
            <a:extLst>
              <a:ext uri="{FF2B5EF4-FFF2-40B4-BE49-F238E27FC236}">
                <a16:creationId xmlns:a16="http://schemas.microsoft.com/office/drawing/2014/main" id="{0710BA58-6D5A-F70A-E73D-D40031D66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9014" y="2275076"/>
            <a:ext cx="5061100" cy="349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5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2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68463D"/>
                </a:solidFill>
              </a:rPr>
              <a:t>Habitar a fragilidade como lugar teológico e pastoral</a:t>
            </a:r>
          </a:p>
        </p:txBody>
      </p:sp>
      <p:sp>
        <p:nvSpPr>
          <p:cNvPr id="17417" name="Rectangle 17416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6846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616530"/>
            <a:ext cx="5919540" cy="4950970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AA896B"/>
              </a:buClr>
            </a:pPr>
            <a:r>
              <a:rPr lang="en-US" sz="2800" dirty="0" err="1"/>
              <a:t>Capaz</a:t>
            </a:r>
            <a:r>
              <a:rPr lang="en-US" sz="2800" dirty="0"/>
              <a:t> de </a:t>
            </a:r>
            <a:r>
              <a:rPr lang="en-US" sz="2800" dirty="0" err="1"/>
              <a:t>deixar</a:t>
            </a:r>
            <a:r>
              <a:rPr lang="en-US" sz="2800" dirty="0"/>
              <a:t>-se </a:t>
            </a:r>
            <a:r>
              <a:rPr lang="en-US" sz="2800" dirty="0" err="1"/>
              <a:t>afetar</a:t>
            </a:r>
            <a:r>
              <a:rPr lang="en-US" sz="2800" dirty="0"/>
              <a:t> </a:t>
            </a:r>
            <a:r>
              <a:rPr lang="en-US" sz="2800" dirty="0" err="1"/>
              <a:t>pelo</a:t>
            </a:r>
            <a:r>
              <a:rPr lang="en-US" sz="2800" dirty="0"/>
              <a:t> outro, o </a:t>
            </a:r>
            <a:r>
              <a:rPr lang="en-US" sz="2800" dirty="0" err="1"/>
              <a:t>indivíduo</a:t>
            </a:r>
            <a:r>
              <a:rPr lang="en-US" sz="2800" dirty="0"/>
              <a:t> </a:t>
            </a:r>
            <a:r>
              <a:rPr lang="en-US" sz="2800" dirty="0" err="1"/>
              <a:t>pós-moderno</a:t>
            </a:r>
            <a:r>
              <a:rPr lang="en-US" sz="2800" dirty="0"/>
              <a:t> </a:t>
            </a:r>
            <a:r>
              <a:rPr lang="en-US" sz="2800" dirty="0" err="1"/>
              <a:t>também</a:t>
            </a:r>
            <a:r>
              <a:rPr lang="en-US" sz="2800" dirty="0"/>
              <a:t> </a:t>
            </a:r>
            <a:r>
              <a:rPr lang="en-US" sz="2800" dirty="0" err="1"/>
              <a:t>pode</a:t>
            </a:r>
            <a:r>
              <a:rPr lang="en-US" sz="2800" dirty="0"/>
              <a:t> tender a </a:t>
            </a:r>
            <a:r>
              <a:rPr lang="en-US" sz="2800" dirty="0" err="1"/>
              <a:t>certa</a:t>
            </a:r>
            <a:r>
              <a:rPr lang="en-US" sz="2800" dirty="0"/>
              <a:t> autorreferencialidade, </a:t>
            </a:r>
            <a:r>
              <a:rPr lang="en-US" sz="2800" dirty="0" err="1"/>
              <a:t>erigindo</a:t>
            </a:r>
            <a:r>
              <a:rPr lang="en-US" sz="2800" dirty="0"/>
              <a:t>-se </a:t>
            </a:r>
            <a:r>
              <a:rPr lang="en-US" sz="2800" dirty="0" err="1"/>
              <a:t>como</a:t>
            </a:r>
            <a:r>
              <a:rPr lang="en-US" sz="2800" dirty="0"/>
              <a:t> </a:t>
            </a:r>
            <a:r>
              <a:rPr lang="en-US" sz="2800" dirty="0" err="1"/>
              <a:t>fonte</a:t>
            </a:r>
            <a:r>
              <a:rPr lang="en-US" sz="2800" dirty="0"/>
              <a:t> da </a:t>
            </a:r>
            <a:r>
              <a:rPr lang="en-US" sz="2800" dirty="0" err="1"/>
              <a:t>verdade</a:t>
            </a:r>
            <a:r>
              <a:rPr lang="en-US" sz="2800" dirty="0"/>
              <a:t>.</a:t>
            </a:r>
          </a:p>
          <a:p>
            <a:pPr>
              <a:buClr>
                <a:srgbClr val="AA896B"/>
              </a:buClr>
            </a:pPr>
            <a:r>
              <a:rPr lang="en-US" sz="2800" dirty="0" err="1"/>
              <a:t>Ele</a:t>
            </a:r>
            <a:r>
              <a:rPr lang="en-US" sz="2800" dirty="0"/>
              <a:t> </a:t>
            </a:r>
            <a:r>
              <a:rPr lang="en-US" sz="2800" dirty="0" err="1"/>
              <a:t>produz</a:t>
            </a:r>
            <a:r>
              <a:rPr lang="en-US" sz="2800" dirty="0"/>
              <a:t> </a:t>
            </a:r>
            <a:r>
              <a:rPr lang="en-US" sz="2800" dirty="0" err="1"/>
              <a:t>suas</a:t>
            </a:r>
            <a:r>
              <a:rPr lang="en-US" sz="2800" dirty="0"/>
              <a:t> </a:t>
            </a:r>
            <a:r>
              <a:rPr lang="en-US" sz="2800" dirty="0" err="1"/>
              <a:t>próprias</a:t>
            </a:r>
            <a:r>
              <a:rPr lang="en-US" sz="2800" dirty="0"/>
              <a:t> </a:t>
            </a:r>
            <a:r>
              <a:rPr lang="en-US" sz="2800" dirty="0" err="1"/>
              <a:t>narrativas</a:t>
            </a:r>
            <a:r>
              <a:rPr lang="en-US" sz="2800" dirty="0"/>
              <a:t>, que </a:t>
            </a:r>
            <a:r>
              <a:rPr lang="en-US" sz="2800" dirty="0" err="1"/>
              <a:t>estão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origem</a:t>
            </a:r>
            <a:r>
              <a:rPr lang="en-US" sz="2800" dirty="0"/>
              <a:t> da </a:t>
            </a:r>
            <a:r>
              <a:rPr lang="en-US" sz="2800" dirty="0" err="1"/>
              <a:t>fragmentação</a:t>
            </a:r>
            <a:r>
              <a:rPr lang="en-US" sz="2800" dirty="0"/>
              <a:t> </a:t>
            </a:r>
            <a:r>
              <a:rPr lang="en-US" sz="2800" dirty="0" err="1"/>
              <a:t>pós-moderna</a:t>
            </a:r>
            <a:r>
              <a:rPr lang="en-US" sz="2800" dirty="0"/>
              <a:t> e do </a:t>
            </a:r>
            <a:r>
              <a:rPr lang="en-US" sz="2800" dirty="0" err="1"/>
              <a:t>pluralismo</a:t>
            </a:r>
            <a:r>
              <a:rPr lang="en-US" sz="2800" dirty="0"/>
              <a:t> em </a:t>
            </a:r>
            <a:r>
              <a:rPr lang="en-US" sz="2800" dirty="0" err="1"/>
              <a:t>muitos</a:t>
            </a:r>
            <a:r>
              <a:rPr lang="en-US" sz="2800" dirty="0"/>
              <a:t> </a:t>
            </a:r>
            <a:r>
              <a:rPr lang="en-US" sz="2800" dirty="0" err="1"/>
              <a:t>âmbitos</a:t>
            </a:r>
            <a:r>
              <a:rPr lang="en-US" sz="2800" dirty="0"/>
              <a:t> da </a:t>
            </a:r>
            <a:r>
              <a:rPr lang="en-US" sz="2800" dirty="0" err="1"/>
              <a:t>existência</a:t>
            </a:r>
            <a:r>
              <a:rPr lang="en-US" sz="2800" dirty="0"/>
              <a:t>. </a:t>
            </a:r>
            <a:r>
              <a:rPr lang="en-US" sz="2800" dirty="0" err="1"/>
              <a:t>Só</a:t>
            </a:r>
            <a:r>
              <a:rPr lang="pt-BR" sz="2800" dirty="0"/>
              <a:t> tem sentido o que para ele fizer sentido. Crítico da perspectiva objetiva da verdade.</a:t>
            </a:r>
            <a:endParaRPr lang="en-US" sz="2800" dirty="0"/>
          </a:p>
        </p:txBody>
      </p:sp>
      <p:pic>
        <p:nvPicPr>
          <p:cNvPr id="17410" name="Picture 2" descr="O atleta masculino treinando forte na academia">
            <a:extLst>
              <a:ext uri="{FF2B5EF4-FFF2-40B4-BE49-F238E27FC236}">
                <a16:creationId xmlns:a16="http://schemas.microsoft.com/office/drawing/2014/main" id="{3FEE5C48-E07E-D326-810B-528C34F9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4992" y="2083600"/>
            <a:ext cx="5453960" cy="401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9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4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8" name="Rectangle 18447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512114"/>
                </a:solidFill>
              </a:rPr>
              <a:t>Habitar a fragilidade como lugar teológico e pastoral</a:t>
            </a:r>
          </a:p>
        </p:txBody>
      </p:sp>
      <p:sp>
        <p:nvSpPr>
          <p:cNvPr id="18450" name="Rectangle 18449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51211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168" y="1567544"/>
            <a:ext cx="5380709" cy="4325310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FDF73F"/>
              </a:buClr>
            </a:pPr>
            <a:r>
              <a:rPr lang="en-US" sz="2400" dirty="0"/>
              <a:t>Em </a:t>
            </a:r>
            <a:r>
              <a:rPr lang="en-US" sz="2400" dirty="0" err="1"/>
              <a:t>parte</a:t>
            </a:r>
            <a:r>
              <a:rPr lang="en-US" sz="2400" dirty="0"/>
              <a:t>, o que se </a:t>
            </a:r>
            <a:r>
              <a:rPr lang="en-US" sz="2400" dirty="0" err="1"/>
              <a:t>convencionou</a:t>
            </a:r>
            <a:r>
              <a:rPr lang="en-US" sz="2400" dirty="0"/>
              <a:t> chamar de “</a:t>
            </a:r>
            <a:r>
              <a:rPr lang="en-US" sz="2400" dirty="0" err="1"/>
              <a:t>pós-verdade</a:t>
            </a:r>
            <a:r>
              <a:rPr lang="en-US" sz="2400" dirty="0"/>
              <a:t>” é um dos </a:t>
            </a:r>
            <a:r>
              <a:rPr lang="en-US" sz="2400" dirty="0" err="1"/>
              <a:t>resultados</a:t>
            </a:r>
            <a:r>
              <a:rPr lang="en-US" sz="2400" dirty="0"/>
              <a:t> da </a:t>
            </a:r>
            <a:r>
              <a:rPr lang="en-US" sz="2400" dirty="0" err="1"/>
              <a:t>suspeita</a:t>
            </a:r>
            <a:r>
              <a:rPr lang="en-US" sz="2400" dirty="0"/>
              <a:t> do </a:t>
            </a:r>
            <a:r>
              <a:rPr lang="en-US" sz="2400" dirty="0" err="1"/>
              <a:t>indivíduo</a:t>
            </a:r>
            <a:r>
              <a:rPr lang="en-US" sz="2400" dirty="0"/>
              <a:t> </a:t>
            </a:r>
            <a:r>
              <a:rPr lang="en-US" sz="2400" dirty="0" err="1"/>
              <a:t>pós-moderno</a:t>
            </a:r>
            <a:r>
              <a:rPr lang="en-US" sz="2400" dirty="0"/>
              <a:t> com </a:t>
            </a:r>
            <a:r>
              <a:rPr lang="en-US" sz="2400" dirty="0" err="1"/>
              <a:t>relação</a:t>
            </a:r>
            <a:r>
              <a:rPr lang="en-US" sz="2400" dirty="0"/>
              <a:t> </a:t>
            </a:r>
            <a:r>
              <a:rPr lang="en-US" sz="2400" dirty="0" err="1"/>
              <a:t>às</a:t>
            </a:r>
            <a:r>
              <a:rPr lang="en-US" sz="2400" dirty="0"/>
              <a:t> </a:t>
            </a:r>
            <a:r>
              <a:rPr lang="en-US" sz="2400" dirty="0" err="1"/>
              <a:t>grandes</a:t>
            </a:r>
            <a:r>
              <a:rPr lang="en-US" sz="2400" dirty="0"/>
              <a:t> </a:t>
            </a:r>
            <a:r>
              <a:rPr lang="en-US" sz="2400" dirty="0" err="1"/>
              <a:t>narrativas</a:t>
            </a:r>
            <a:r>
              <a:rPr lang="en-US" sz="2400" dirty="0"/>
              <a:t>, que </a:t>
            </a:r>
            <a:r>
              <a:rPr lang="en-US" sz="2400" dirty="0" err="1"/>
              <a:t>tinham</a:t>
            </a:r>
            <a:r>
              <a:rPr lang="en-US" sz="2400" dirty="0"/>
              <a:t> a </a:t>
            </a:r>
            <a:r>
              <a:rPr lang="en-US" sz="2400" dirty="0" err="1"/>
              <a:t>pretensão</a:t>
            </a:r>
            <a:r>
              <a:rPr lang="en-US" sz="2400" dirty="0"/>
              <a:t> de </a:t>
            </a:r>
            <a:r>
              <a:rPr lang="en-US" sz="2400" dirty="0" err="1"/>
              <a:t>possuir</a:t>
            </a:r>
            <a:r>
              <a:rPr lang="en-US" sz="2400" dirty="0"/>
              <a:t> “a” </a:t>
            </a:r>
            <a:r>
              <a:rPr lang="en-US" sz="2400" dirty="0" err="1"/>
              <a:t>verdade</a:t>
            </a:r>
            <a:r>
              <a:rPr lang="en-US" sz="2400" dirty="0"/>
              <a:t>.</a:t>
            </a:r>
          </a:p>
          <a:p>
            <a:pPr>
              <a:buClr>
                <a:srgbClr val="FDF73F"/>
              </a:buClr>
            </a:pPr>
            <a:r>
              <a:rPr lang="en-US" sz="2400" dirty="0" err="1"/>
              <a:t>Vattimo</a:t>
            </a:r>
            <a:r>
              <a:rPr lang="en-US" sz="2400" dirty="0"/>
              <a:t> e outros </a:t>
            </a:r>
            <a:r>
              <a:rPr lang="en-US" sz="2400" dirty="0" err="1"/>
              <a:t>filósofos</a:t>
            </a:r>
            <a:r>
              <a:rPr lang="en-US" sz="2400" dirty="0"/>
              <a:t> </a:t>
            </a:r>
            <a:r>
              <a:rPr lang="en-US" sz="2400" dirty="0" err="1"/>
              <a:t>pós-modernos</a:t>
            </a:r>
            <a:r>
              <a:rPr lang="en-US" sz="2400" dirty="0"/>
              <a:t> </a:t>
            </a:r>
            <a:r>
              <a:rPr lang="en-US" sz="2400" dirty="0" err="1"/>
              <a:t>recorrem</a:t>
            </a:r>
            <a:r>
              <a:rPr lang="en-US" sz="2400" dirty="0"/>
              <a:t>, </a:t>
            </a:r>
            <a:r>
              <a:rPr lang="en-US" sz="2400" dirty="0" err="1"/>
              <a:t>curiosamente</a:t>
            </a:r>
            <a:r>
              <a:rPr lang="en-US" sz="2400" dirty="0"/>
              <a:t>, à </a:t>
            </a:r>
            <a:r>
              <a:rPr lang="en-US" sz="2400" dirty="0" err="1"/>
              <a:t>categoria</a:t>
            </a:r>
            <a:r>
              <a:rPr lang="en-US" sz="2400" dirty="0"/>
              <a:t> “kenosis” para </a:t>
            </a:r>
            <a:r>
              <a:rPr lang="en-US" sz="2400" dirty="0" err="1"/>
              <a:t>pensar</a:t>
            </a:r>
            <a:r>
              <a:rPr lang="en-US" sz="2400" dirty="0"/>
              <a:t> o </a:t>
            </a:r>
            <a:r>
              <a:rPr lang="en-US" sz="2400" dirty="0" err="1"/>
              <a:t>sujeito</a:t>
            </a:r>
            <a:r>
              <a:rPr lang="en-US" sz="2400" dirty="0"/>
              <a:t> </a:t>
            </a:r>
            <a:r>
              <a:rPr lang="en-US" sz="2400" dirty="0" err="1"/>
              <a:t>débil</a:t>
            </a:r>
            <a:r>
              <a:rPr lang="en-US" sz="2400" dirty="0"/>
              <a:t> 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vulnerável</a:t>
            </a:r>
            <a:r>
              <a:rPr lang="en-US" sz="2400" dirty="0"/>
              <a:t>. </a:t>
            </a:r>
          </a:p>
          <a:p>
            <a:pPr>
              <a:buClr>
                <a:srgbClr val="FDF73F"/>
              </a:buClr>
            </a:pPr>
            <a:r>
              <a:rPr lang="en-US" sz="2400" dirty="0"/>
              <a:t>Que </a:t>
            </a:r>
            <a:r>
              <a:rPr lang="en-US" sz="2400" dirty="0" err="1"/>
              <a:t>sentido</a:t>
            </a:r>
            <a:r>
              <a:rPr lang="en-US" sz="2400" dirty="0"/>
              <a:t> </a:t>
            </a:r>
            <a:r>
              <a:rPr lang="en-US" sz="2400" dirty="0" err="1"/>
              <a:t>eles</a:t>
            </a:r>
            <a:r>
              <a:rPr lang="en-US" sz="2400" dirty="0"/>
              <a:t> </a:t>
            </a:r>
            <a:r>
              <a:rPr lang="en-US" sz="2400" dirty="0" err="1"/>
              <a:t>conferem</a:t>
            </a:r>
            <a:r>
              <a:rPr lang="en-US" sz="2400" dirty="0"/>
              <a:t> a </a:t>
            </a:r>
            <a:r>
              <a:rPr lang="en-US" sz="2400" dirty="0" err="1"/>
              <a:t>esse</a:t>
            </a:r>
            <a:r>
              <a:rPr lang="en-US" sz="2400" dirty="0"/>
              <a:t> </a:t>
            </a:r>
            <a:r>
              <a:rPr lang="en-US" sz="2400" dirty="0" err="1"/>
              <a:t>termo</a:t>
            </a:r>
            <a:r>
              <a:rPr lang="en-US" sz="2400" dirty="0"/>
              <a:t> de Fl 2?</a:t>
            </a:r>
          </a:p>
        </p:txBody>
      </p:sp>
      <p:pic>
        <p:nvPicPr>
          <p:cNvPr id="18436" name="Picture 4" descr="Ver a imagem de origem">
            <a:extLst>
              <a:ext uri="{FF2B5EF4-FFF2-40B4-BE49-F238E27FC236}">
                <a16:creationId xmlns:a16="http://schemas.microsoft.com/office/drawing/2014/main" id="{4F8D706A-1BAB-9E92-0810-FB29F46D6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085" y="813476"/>
            <a:ext cx="5247747" cy="524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52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6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1" name="Rectangle 10250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3E5F39"/>
                </a:solidFill>
              </a:rPr>
              <a:t>Habitar a fragilidade como lugar teológico e pastoral</a:t>
            </a:r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E5F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632857"/>
            <a:ext cx="5618389" cy="458003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Clr>
                <a:srgbClr val="B44C33"/>
              </a:buClr>
            </a:pPr>
            <a:r>
              <a:rPr lang="en-US" sz="2400" dirty="0" err="1"/>
              <a:t>Iniciaremos</a:t>
            </a:r>
            <a:r>
              <a:rPr lang="en-US" sz="2400" dirty="0"/>
              <a:t> de novo </a:t>
            </a:r>
            <a:r>
              <a:rPr lang="en-US" sz="2400" dirty="0" err="1"/>
              <a:t>remetendo-nos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jardim</a:t>
            </a:r>
            <a:r>
              <a:rPr lang="en-US" sz="2400" dirty="0"/>
              <a:t> </a:t>
            </a:r>
            <a:r>
              <a:rPr lang="en-US" sz="2400" dirty="0" err="1"/>
              <a:t>inicial</a:t>
            </a:r>
            <a:r>
              <a:rPr lang="en-US" sz="2400" dirty="0"/>
              <a:t>.</a:t>
            </a:r>
          </a:p>
          <a:p>
            <a:pPr>
              <a:lnSpc>
                <a:spcPct val="90000"/>
              </a:lnSpc>
              <a:buClr>
                <a:srgbClr val="B44C33"/>
              </a:buClr>
            </a:pPr>
            <a:r>
              <a:rPr lang="en-US" sz="2400" dirty="0"/>
              <a:t>Segundo o </a:t>
            </a:r>
            <a:r>
              <a:rPr lang="en-US" sz="2400" dirty="0" err="1"/>
              <a:t>texto</a:t>
            </a:r>
            <a:r>
              <a:rPr lang="en-US" sz="2400" dirty="0"/>
              <a:t> de </a:t>
            </a:r>
            <a:r>
              <a:rPr lang="en-US" sz="2400" dirty="0" err="1"/>
              <a:t>Gn</a:t>
            </a:r>
            <a:r>
              <a:rPr lang="en-US" sz="2400" dirty="0"/>
              <a:t> 2, antes da </a:t>
            </a:r>
            <a:r>
              <a:rPr lang="en-US" sz="2400" dirty="0" err="1"/>
              <a:t>transgressão</a:t>
            </a:r>
            <a:r>
              <a:rPr lang="en-US" sz="2400" dirty="0"/>
              <a:t>, o </a:t>
            </a:r>
            <a:r>
              <a:rPr lang="en-US" sz="2400" dirty="0" err="1"/>
              <a:t>casal</a:t>
            </a:r>
            <a:r>
              <a:rPr lang="en-US" sz="2400" dirty="0"/>
              <a:t> original </a:t>
            </a:r>
            <a:r>
              <a:rPr lang="en-US" sz="2400" dirty="0" err="1"/>
              <a:t>estava</a:t>
            </a:r>
            <a:r>
              <a:rPr lang="en-US" sz="2400" dirty="0"/>
              <a:t> nu e </a:t>
            </a:r>
            <a:r>
              <a:rPr lang="en-US" sz="2400" dirty="0" err="1"/>
              <a:t>não</a:t>
            </a:r>
            <a:r>
              <a:rPr lang="en-US" sz="2400" dirty="0"/>
              <a:t> </a:t>
            </a:r>
            <a:r>
              <a:rPr lang="en-US" sz="2400" dirty="0" err="1"/>
              <a:t>sentia</a:t>
            </a:r>
            <a:r>
              <a:rPr lang="en-US" sz="2400" dirty="0"/>
              <a:t> </a:t>
            </a:r>
            <a:r>
              <a:rPr lang="en-US" sz="2400" dirty="0" err="1"/>
              <a:t>vergonha</a:t>
            </a:r>
            <a:r>
              <a:rPr lang="en-US" sz="2400" dirty="0"/>
              <a:t>. </a:t>
            </a:r>
          </a:p>
          <a:p>
            <a:pPr>
              <a:lnSpc>
                <a:spcPct val="90000"/>
              </a:lnSpc>
              <a:buClr>
                <a:srgbClr val="B44C33"/>
              </a:buClr>
            </a:pPr>
            <a:r>
              <a:rPr lang="en-US" sz="2400" dirty="0"/>
              <a:t>A teologia medieval, </a:t>
            </a:r>
            <a:r>
              <a:rPr lang="en-US" sz="2400" dirty="0" err="1"/>
              <a:t>retomando</a:t>
            </a:r>
            <a:r>
              <a:rPr lang="en-US" sz="2400" dirty="0"/>
              <a:t> </a:t>
            </a:r>
            <a:r>
              <a:rPr lang="en-US" sz="2400" dirty="0" err="1"/>
              <a:t>essa</a:t>
            </a:r>
            <a:r>
              <a:rPr lang="en-US" sz="2400" dirty="0"/>
              <a:t> </a:t>
            </a:r>
            <a:r>
              <a:rPr lang="en-US" sz="2400" dirty="0" err="1"/>
              <a:t>imagem</a:t>
            </a:r>
            <a:r>
              <a:rPr lang="en-US" sz="2400" dirty="0"/>
              <a:t>, </a:t>
            </a:r>
            <a:r>
              <a:rPr lang="en-US" sz="2400" dirty="0" err="1"/>
              <a:t>afirma</a:t>
            </a:r>
            <a:r>
              <a:rPr lang="en-US" sz="2400" dirty="0"/>
              <a:t> que o ser </a:t>
            </a:r>
            <a:r>
              <a:rPr lang="en-US" sz="2400" dirty="0" err="1"/>
              <a:t>humano</a:t>
            </a:r>
            <a:r>
              <a:rPr lang="en-US" sz="2400" dirty="0"/>
              <a:t> </a:t>
            </a:r>
            <a:r>
              <a:rPr lang="en-US" sz="2400" dirty="0" err="1"/>
              <a:t>estava</a:t>
            </a:r>
            <a:r>
              <a:rPr lang="en-US" sz="2400" dirty="0"/>
              <a:t> “</a:t>
            </a:r>
            <a:r>
              <a:rPr lang="en-US" sz="2400" dirty="0" err="1"/>
              <a:t>revestido</a:t>
            </a:r>
            <a:r>
              <a:rPr lang="en-US" sz="2400" dirty="0"/>
              <a:t> do </a:t>
            </a:r>
            <a:r>
              <a:rPr lang="en-US" sz="2400" dirty="0" err="1"/>
              <a:t>hábito</a:t>
            </a:r>
            <a:r>
              <a:rPr lang="en-US" sz="2400" dirty="0"/>
              <a:t> da </a:t>
            </a:r>
            <a:r>
              <a:rPr lang="en-US" sz="2400" dirty="0" err="1"/>
              <a:t>graça</a:t>
            </a:r>
            <a:r>
              <a:rPr lang="en-US" sz="2400" dirty="0"/>
              <a:t>”.</a:t>
            </a:r>
          </a:p>
          <a:p>
            <a:pPr>
              <a:lnSpc>
                <a:spcPct val="90000"/>
              </a:lnSpc>
              <a:buClr>
                <a:srgbClr val="B44C33"/>
              </a:buClr>
            </a:pPr>
            <a:r>
              <a:rPr lang="en-US" sz="2400" dirty="0"/>
              <a:t>A </a:t>
            </a:r>
            <a:r>
              <a:rPr lang="en-US" sz="2400" dirty="0" err="1"/>
              <a:t>graça</a:t>
            </a:r>
            <a:r>
              <a:rPr lang="en-US" sz="2400" dirty="0"/>
              <a:t> original </a:t>
            </a:r>
            <a:r>
              <a:rPr lang="en-US" sz="2400" dirty="0" err="1"/>
              <a:t>oferecia</a:t>
            </a:r>
            <a:r>
              <a:rPr lang="en-US" sz="2400" dirty="0"/>
              <a:t> </a:t>
            </a:r>
            <a:r>
              <a:rPr lang="en-US" sz="2400" dirty="0" err="1"/>
              <a:t>então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ser </a:t>
            </a:r>
            <a:r>
              <a:rPr lang="en-US" sz="2400" dirty="0" err="1"/>
              <a:t>humano</a:t>
            </a:r>
            <a:r>
              <a:rPr lang="en-US" sz="2400" dirty="0"/>
              <a:t> a </a:t>
            </a:r>
            <a:r>
              <a:rPr lang="en-US" sz="2400" dirty="0" err="1"/>
              <a:t>possibilidade</a:t>
            </a:r>
            <a:r>
              <a:rPr lang="en-US" sz="2400" dirty="0"/>
              <a:t> de </a:t>
            </a:r>
            <a:r>
              <a:rPr lang="en-US" sz="2400" dirty="0" err="1"/>
              <a:t>viver</a:t>
            </a:r>
            <a:r>
              <a:rPr lang="en-US" sz="2400" dirty="0"/>
              <a:t> </a:t>
            </a:r>
            <a:r>
              <a:rPr lang="en-US" sz="2400" dirty="0" err="1"/>
              <a:t>sua</a:t>
            </a:r>
            <a:r>
              <a:rPr lang="en-US" sz="2400" dirty="0"/>
              <a:t> </a:t>
            </a:r>
            <a:r>
              <a:rPr lang="en-US" sz="2400" dirty="0" err="1"/>
              <a:t>condição</a:t>
            </a:r>
            <a:r>
              <a:rPr lang="en-US" sz="2400" dirty="0"/>
              <a:t> </a:t>
            </a:r>
            <a:r>
              <a:rPr lang="en-US" sz="2400" dirty="0" err="1"/>
              <a:t>humana</a:t>
            </a:r>
            <a:r>
              <a:rPr lang="en-US" sz="2400" dirty="0"/>
              <a:t> </a:t>
            </a:r>
            <a:r>
              <a:rPr lang="en-US" sz="2400" dirty="0" err="1"/>
              <a:t>frágil</a:t>
            </a:r>
            <a:r>
              <a:rPr lang="en-US" sz="2400" dirty="0"/>
              <a:t> </a:t>
            </a:r>
            <a:r>
              <a:rPr lang="en-US" sz="2400" dirty="0" err="1"/>
              <a:t>sem</a:t>
            </a:r>
            <a:r>
              <a:rPr lang="en-US" sz="2400" dirty="0"/>
              <a:t> que </a:t>
            </a:r>
            <a:r>
              <a:rPr lang="en-US" sz="2400" dirty="0" err="1"/>
              <a:t>isso</a:t>
            </a:r>
            <a:r>
              <a:rPr lang="en-US" sz="2400" dirty="0"/>
              <a:t> fosse um </a:t>
            </a:r>
            <a:r>
              <a:rPr lang="en-US" sz="2400" dirty="0" err="1"/>
              <a:t>problema</a:t>
            </a:r>
            <a:r>
              <a:rPr lang="en-US" sz="2400" dirty="0"/>
              <a:t>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DF09C59-499C-93E7-6BAE-DB27DFF6F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4083" y="2002990"/>
            <a:ext cx="5311732" cy="325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5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3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3" name="Rectangle 19462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335159"/>
                </a:solidFill>
              </a:rPr>
              <a:t>Habitar a fragilidade como lugar teológico e pastoral</a:t>
            </a:r>
          </a:p>
        </p:txBody>
      </p:sp>
      <p:sp>
        <p:nvSpPr>
          <p:cNvPr id="19465" name="Rectangle 19464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351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175" y="1632858"/>
            <a:ext cx="5837983" cy="4669484"/>
          </a:xfrm>
        </p:spPr>
        <p:txBody>
          <a:bodyPr>
            <a:normAutofit/>
          </a:bodyPr>
          <a:lstStyle/>
          <a:p>
            <a:pPr>
              <a:buClr>
                <a:srgbClr val="07B4E2"/>
              </a:buClr>
            </a:pPr>
            <a:r>
              <a:rPr lang="en-US" sz="2800" dirty="0"/>
              <a:t>A kenosis em Paulo é a </a:t>
            </a:r>
            <a:r>
              <a:rPr lang="en-US" sz="2800" dirty="0" err="1"/>
              <a:t>capacidade</a:t>
            </a:r>
            <a:r>
              <a:rPr lang="en-US" sz="2800" dirty="0"/>
              <a:t> </a:t>
            </a:r>
            <a:r>
              <a:rPr lang="en-US" sz="2800" dirty="0" err="1"/>
              <a:t>divina</a:t>
            </a:r>
            <a:r>
              <a:rPr lang="en-US" sz="2800" dirty="0"/>
              <a:t> de “</a:t>
            </a:r>
            <a:r>
              <a:rPr lang="en-US" sz="2800" dirty="0" err="1"/>
              <a:t>abaixar</a:t>
            </a:r>
            <a:r>
              <a:rPr lang="en-US" sz="2800" dirty="0"/>
              <a:t>-se”, “</a:t>
            </a:r>
            <a:r>
              <a:rPr lang="en-US" sz="2800" dirty="0" err="1"/>
              <a:t>humilhar</a:t>
            </a:r>
            <a:r>
              <a:rPr lang="en-US" sz="2800" dirty="0"/>
              <a:t>-se”, </a:t>
            </a:r>
            <a:r>
              <a:rPr lang="en-US" sz="2800" dirty="0" err="1"/>
              <a:t>ou</a:t>
            </a:r>
            <a:r>
              <a:rPr lang="en-US" sz="2800" dirty="0"/>
              <a:t>, </a:t>
            </a:r>
            <a:r>
              <a:rPr lang="en-US" sz="2800" dirty="0" err="1"/>
              <a:t>segundo</a:t>
            </a:r>
            <a:r>
              <a:rPr lang="en-US" sz="2800" dirty="0"/>
              <a:t> </a:t>
            </a:r>
            <a:r>
              <a:rPr lang="en-US" sz="2800" dirty="0" err="1"/>
              <a:t>outras</a:t>
            </a:r>
            <a:r>
              <a:rPr lang="en-US" sz="2800" dirty="0"/>
              <a:t> </a:t>
            </a:r>
            <a:r>
              <a:rPr lang="en-US" sz="2800" dirty="0" err="1"/>
              <a:t>leituras</a:t>
            </a:r>
            <a:r>
              <a:rPr lang="en-US" sz="2800" dirty="0"/>
              <a:t>, de </a:t>
            </a:r>
            <a:r>
              <a:rPr lang="en-US" sz="2800" dirty="0" err="1"/>
              <a:t>assumir</a:t>
            </a:r>
            <a:r>
              <a:rPr lang="en-US" sz="2800" dirty="0"/>
              <a:t> a </a:t>
            </a:r>
            <a:r>
              <a:rPr lang="en-US" sz="2800" dirty="0" err="1"/>
              <a:t>condição</a:t>
            </a:r>
            <a:r>
              <a:rPr lang="en-US" sz="2800" dirty="0"/>
              <a:t> do outro.</a:t>
            </a:r>
          </a:p>
          <a:p>
            <a:pPr>
              <a:buClr>
                <a:srgbClr val="07B4E2"/>
              </a:buClr>
            </a:pPr>
            <a:r>
              <a:rPr lang="en-US" sz="2800" dirty="0"/>
              <a:t>Nos </a:t>
            </a:r>
            <a:r>
              <a:rPr lang="en-US" sz="2800" dirty="0" err="1"/>
              <a:t>pós-modernos</a:t>
            </a:r>
            <a:r>
              <a:rPr lang="en-US" sz="2800" dirty="0"/>
              <a:t>, é a </a:t>
            </a:r>
            <a:r>
              <a:rPr lang="en-US" sz="2800" dirty="0" err="1"/>
              <a:t>capacidade</a:t>
            </a:r>
            <a:r>
              <a:rPr lang="en-US" sz="2800" dirty="0"/>
              <a:t> de </a:t>
            </a:r>
            <a:r>
              <a:rPr lang="en-US" sz="2800" dirty="0" err="1"/>
              <a:t>afetar</a:t>
            </a:r>
            <a:r>
              <a:rPr lang="en-US" sz="2800" dirty="0"/>
              <a:t>-se, de </a:t>
            </a:r>
            <a:r>
              <a:rPr lang="en-US" sz="2800" dirty="0" err="1"/>
              <a:t>não</a:t>
            </a:r>
            <a:r>
              <a:rPr lang="en-US" sz="2800" dirty="0"/>
              <a:t> ser </a:t>
            </a:r>
            <a:r>
              <a:rPr lang="en-US" sz="2800" dirty="0" err="1"/>
              <a:t>fundamento</a:t>
            </a:r>
            <a:r>
              <a:rPr lang="en-US" sz="2800" dirty="0"/>
              <a:t> de </a:t>
            </a:r>
            <a:r>
              <a:rPr lang="en-US" sz="2800" dirty="0" err="1"/>
              <a:t>si</a:t>
            </a:r>
            <a:r>
              <a:rPr lang="en-US" sz="2800" dirty="0"/>
              <a:t> </a:t>
            </a:r>
            <a:r>
              <a:rPr lang="en-US" sz="2800" dirty="0" err="1"/>
              <a:t>mesmo</a:t>
            </a:r>
            <a:r>
              <a:rPr lang="en-US" sz="2800" dirty="0"/>
              <a:t>, </a:t>
            </a:r>
            <a:r>
              <a:rPr lang="en-US" sz="2800" dirty="0" err="1"/>
              <a:t>como</a:t>
            </a:r>
            <a:r>
              <a:rPr lang="en-US" sz="2800" dirty="0"/>
              <a:t> em Descartes (cogito, ergo sum). </a:t>
            </a:r>
          </a:p>
        </p:txBody>
      </p:sp>
      <p:pic>
        <p:nvPicPr>
          <p:cNvPr id="19458" name="Picture 2" descr="Ver a imagem de origem">
            <a:extLst>
              <a:ext uri="{FF2B5EF4-FFF2-40B4-BE49-F238E27FC236}">
                <a16:creationId xmlns:a16="http://schemas.microsoft.com/office/drawing/2014/main" id="{E570810A-7B78-A0F5-2C1B-374A79758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8879" y="2508767"/>
            <a:ext cx="5621946" cy="379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7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6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7" name="Rectangle 20486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/>
              <a:t>Habitar a fragilidade como lugar teológico e pastoral</a:t>
            </a:r>
          </a:p>
        </p:txBody>
      </p:sp>
      <p:sp>
        <p:nvSpPr>
          <p:cNvPr id="20489" name="Rectangle 20488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30" y="1600200"/>
            <a:ext cx="5247747" cy="4461022"/>
          </a:xfrm>
        </p:spPr>
        <p:txBody>
          <a:bodyPr>
            <a:normAutofit lnSpcReduction="10000"/>
          </a:bodyPr>
          <a:lstStyle/>
          <a:p>
            <a:pPr>
              <a:buClr>
                <a:srgbClr val="BF7968"/>
              </a:buClr>
            </a:pPr>
            <a:r>
              <a:rPr lang="en-US" sz="2400" dirty="0"/>
              <a:t>No </a:t>
            </a:r>
            <a:r>
              <a:rPr lang="en-US" sz="2400" dirty="0" err="1"/>
              <a:t>evangelho</a:t>
            </a:r>
            <a:r>
              <a:rPr lang="en-US" sz="2400" dirty="0"/>
              <a:t> de João,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foi</a:t>
            </a:r>
            <a:r>
              <a:rPr lang="en-US" sz="2400" dirty="0"/>
              <a:t> </a:t>
            </a:r>
            <a:r>
              <a:rPr lang="en-US" sz="2400" dirty="0" err="1"/>
              <a:t>observado</a:t>
            </a:r>
            <a:r>
              <a:rPr lang="en-US" sz="2400" dirty="0"/>
              <a:t>,</a:t>
            </a:r>
            <a:r>
              <a:rPr lang="pt-BR" sz="2400" dirty="0"/>
              <a:t> a cruz é já vista em perspectiva pascal. </a:t>
            </a:r>
          </a:p>
          <a:p>
            <a:pPr>
              <a:buClr>
                <a:srgbClr val="BF7968"/>
              </a:buClr>
            </a:pPr>
            <a:r>
              <a:rPr lang="pt-BR" sz="2400" dirty="0"/>
              <a:t>A dimensão </a:t>
            </a:r>
            <a:r>
              <a:rPr lang="pt-BR" sz="2400" dirty="0" err="1"/>
              <a:t>kenótica</a:t>
            </a:r>
            <a:r>
              <a:rPr lang="pt-BR" sz="2400" dirty="0"/>
              <a:t> é abordada por ele no prólogo, com sua teologia do “logos </a:t>
            </a:r>
            <a:r>
              <a:rPr lang="pt-BR" sz="2400" dirty="0" err="1"/>
              <a:t>sarkikós</a:t>
            </a:r>
            <a:r>
              <a:rPr lang="pt-BR" sz="2400" dirty="0"/>
              <a:t>”, ou seja, da palavra que se fez carne.</a:t>
            </a:r>
          </a:p>
          <a:p>
            <a:pPr>
              <a:buClr>
                <a:srgbClr val="BF7968"/>
              </a:buClr>
            </a:pPr>
            <a:r>
              <a:rPr lang="pt-BR" sz="2400" dirty="0"/>
              <a:t>Essa perspectiva é também trabalhada na filosofia, sobretudo por um autor francês, Michel Henry.</a:t>
            </a:r>
            <a:endParaRPr lang="en-US" sz="2400" dirty="0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8E1796A2-A814-E03A-B46D-06D85C350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3856" y="645106"/>
            <a:ext cx="5247747" cy="524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1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8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20" name="Rectangle 21519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9A6378"/>
                </a:solidFill>
              </a:rPr>
              <a:t>Habitar a fragilidade como lugar teológico e pastoral</a:t>
            </a:r>
          </a:p>
        </p:txBody>
      </p:sp>
      <p:sp>
        <p:nvSpPr>
          <p:cNvPr id="21522" name="Rectangle 21521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9A63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250" y="1504294"/>
            <a:ext cx="5451627" cy="4388559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D89428"/>
              </a:buClr>
            </a:pPr>
            <a:r>
              <a:rPr lang="en-US" sz="2800" dirty="0"/>
              <a:t>Henry </a:t>
            </a:r>
            <a:r>
              <a:rPr lang="en-US" sz="2800" dirty="0" err="1"/>
              <a:t>aprofunda</a:t>
            </a:r>
            <a:r>
              <a:rPr lang="en-US" sz="2800" dirty="0"/>
              <a:t> </a:t>
            </a:r>
            <a:r>
              <a:rPr lang="en-US" sz="2800" dirty="0" err="1"/>
              <a:t>sua</a:t>
            </a:r>
            <a:r>
              <a:rPr lang="en-US" sz="2800" dirty="0"/>
              <a:t> Filosofia da carne, </a:t>
            </a:r>
            <a:r>
              <a:rPr lang="en-US" sz="2800" dirty="0" err="1"/>
              <a:t>sobretudo</a:t>
            </a:r>
            <a:r>
              <a:rPr lang="en-US" sz="2800" dirty="0"/>
              <a:t> em </a:t>
            </a:r>
            <a:r>
              <a:rPr lang="en-US" sz="2800" dirty="0" err="1"/>
              <a:t>suas</a:t>
            </a:r>
            <a:r>
              <a:rPr lang="en-US" sz="2800" dirty="0"/>
              <a:t> </a:t>
            </a:r>
            <a:r>
              <a:rPr lang="en-US" sz="2800" dirty="0" err="1"/>
              <a:t>obras</a:t>
            </a:r>
            <a:r>
              <a:rPr lang="en-US" sz="2800" dirty="0"/>
              <a:t> </a:t>
            </a:r>
            <a:r>
              <a:rPr lang="en-US" sz="2800" i="1" dirty="0" err="1"/>
              <a:t>Encarnação</a:t>
            </a:r>
            <a:r>
              <a:rPr lang="en-US" sz="2800" i="1" dirty="0"/>
              <a:t>, Sou </a:t>
            </a:r>
            <a:r>
              <a:rPr lang="en-US" sz="2800" i="1" dirty="0" err="1"/>
              <a:t>eu</a:t>
            </a:r>
            <a:r>
              <a:rPr lang="en-US" sz="2800" i="1" dirty="0"/>
              <a:t> a </a:t>
            </a:r>
            <a:r>
              <a:rPr lang="en-US" sz="2800" i="1" dirty="0" err="1"/>
              <a:t>verdade</a:t>
            </a:r>
            <a:r>
              <a:rPr lang="en-US" sz="2800" i="1" dirty="0"/>
              <a:t> e </a:t>
            </a:r>
            <a:r>
              <a:rPr lang="en-US" sz="2800" i="1" dirty="0" err="1"/>
              <a:t>Palavras</a:t>
            </a:r>
            <a:r>
              <a:rPr lang="en-US" sz="2800" i="1" dirty="0"/>
              <a:t> de Cristo, </a:t>
            </a:r>
            <a:r>
              <a:rPr lang="en-US" sz="2800" i="1" dirty="0" err="1"/>
              <a:t>uma</a:t>
            </a:r>
            <a:r>
              <a:rPr lang="en-US" sz="2800" i="1" dirty="0"/>
              <a:t> </a:t>
            </a:r>
            <a:r>
              <a:rPr lang="en-US" sz="2800" i="1" dirty="0" err="1"/>
              <a:t>filosofia</a:t>
            </a:r>
            <a:r>
              <a:rPr lang="en-US" sz="2800" i="1" dirty="0"/>
              <a:t> da carne</a:t>
            </a:r>
            <a:r>
              <a:rPr lang="en-US" sz="2800" dirty="0"/>
              <a:t>.</a:t>
            </a:r>
          </a:p>
          <a:p>
            <a:pPr>
              <a:buClr>
                <a:srgbClr val="D89428"/>
              </a:buClr>
            </a:pPr>
            <a:r>
              <a:rPr lang="en-US" sz="2800" dirty="0"/>
              <a:t>A </a:t>
            </a:r>
            <a:r>
              <a:rPr lang="en-US" sz="2800" dirty="0" err="1"/>
              <a:t>perspectiva</a:t>
            </a:r>
            <a:r>
              <a:rPr lang="en-US" sz="2800" dirty="0"/>
              <a:t> é </a:t>
            </a:r>
            <a:r>
              <a:rPr lang="en-US" sz="2800" dirty="0" err="1"/>
              <a:t>filosófica</a:t>
            </a:r>
            <a:r>
              <a:rPr lang="en-US" sz="2800" dirty="0"/>
              <a:t>, mas é </a:t>
            </a:r>
            <a:r>
              <a:rPr lang="en-US" sz="2800" dirty="0" err="1"/>
              <a:t>interessante</a:t>
            </a:r>
            <a:r>
              <a:rPr lang="en-US" sz="2800" dirty="0"/>
              <a:t> para </a:t>
            </a:r>
            <a:r>
              <a:rPr lang="en-US" sz="2800" dirty="0" err="1"/>
              <a:t>pensar</a:t>
            </a:r>
            <a:r>
              <a:rPr lang="en-US" sz="2800" dirty="0"/>
              <a:t> </a:t>
            </a:r>
            <a:r>
              <a:rPr lang="en-US" sz="2800" dirty="0" err="1"/>
              <a:t>uma</a:t>
            </a:r>
            <a:r>
              <a:rPr lang="en-US" sz="2800" dirty="0"/>
              <a:t> </a:t>
            </a:r>
            <a:r>
              <a:rPr lang="en-US" sz="2800" dirty="0" err="1"/>
              <a:t>dimensão</a:t>
            </a:r>
            <a:r>
              <a:rPr lang="en-US" sz="2800" dirty="0"/>
              <a:t> que </a:t>
            </a:r>
            <a:r>
              <a:rPr lang="en-US" sz="2800" dirty="0" err="1"/>
              <a:t>tem</a:t>
            </a:r>
            <a:r>
              <a:rPr lang="en-US" sz="2800" dirty="0"/>
              <a:t> </a:t>
            </a:r>
            <a:r>
              <a:rPr lang="en-US" sz="2800" dirty="0" err="1"/>
              <a:t>sido</a:t>
            </a:r>
            <a:r>
              <a:rPr lang="en-US" sz="2800" dirty="0"/>
              <a:t> </a:t>
            </a:r>
            <a:r>
              <a:rPr lang="en-US" sz="2800" dirty="0" err="1"/>
              <a:t>muito</a:t>
            </a:r>
            <a:r>
              <a:rPr lang="en-US" sz="2800" dirty="0"/>
              <a:t> </a:t>
            </a:r>
            <a:r>
              <a:rPr lang="en-US" sz="2800" dirty="0" err="1"/>
              <a:t>enfatizada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reflexão</a:t>
            </a:r>
            <a:r>
              <a:rPr lang="en-US" sz="2800" dirty="0"/>
              <a:t> </a:t>
            </a:r>
            <a:r>
              <a:rPr lang="en-US" sz="2800" dirty="0" err="1"/>
              <a:t>atual</a:t>
            </a:r>
            <a:r>
              <a:rPr lang="en-US" sz="2800" dirty="0"/>
              <a:t> da </a:t>
            </a:r>
            <a:r>
              <a:rPr lang="en-US" sz="2800" dirty="0" err="1"/>
              <a:t>filosofia</a:t>
            </a:r>
            <a:r>
              <a:rPr lang="en-US" sz="2800" dirty="0"/>
              <a:t>, que é a de </a:t>
            </a:r>
            <a:r>
              <a:rPr lang="en-US" sz="2800" dirty="0" err="1"/>
              <a:t>entender</a:t>
            </a:r>
            <a:r>
              <a:rPr lang="en-US" sz="2800" dirty="0"/>
              <a:t> o ser </a:t>
            </a:r>
            <a:r>
              <a:rPr lang="en-US" sz="2800" dirty="0" err="1"/>
              <a:t>humano</a:t>
            </a:r>
            <a:r>
              <a:rPr lang="en-US" sz="2800" dirty="0"/>
              <a:t> </a:t>
            </a:r>
            <a:r>
              <a:rPr lang="en-US" sz="2800" dirty="0" err="1"/>
              <a:t>como</a:t>
            </a:r>
            <a:r>
              <a:rPr lang="en-US" sz="2800" dirty="0"/>
              <a:t> “carne </a:t>
            </a:r>
            <a:r>
              <a:rPr lang="en-US" sz="2800" dirty="0" err="1"/>
              <a:t>afetada</a:t>
            </a:r>
            <a:r>
              <a:rPr lang="en-US" sz="2800" dirty="0"/>
              <a:t>”.</a:t>
            </a:r>
          </a:p>
        </p:txBody>
      </p:sp>
      <p:pic>
        <p:nvPicPr>
          <p:cNvPr id="21508" name="Picture 4" descr="Imagens vetoriais Cinco sentidos, banco de Cinco sentidos ...">
            <a:extLst>
              <a:ext uri="{FF2B5EF4-FFF2-40B4-BE49-F238E27FC236}">
                <a16:creationId xmlns:a16="http://schemas.microsoft.com/office/drawing/2014/main" id="{1CF86E90-8E11-26A3-A646-3D4430A72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4796" y="1234720"/>
            <a:ext cx="5451627" cy="438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24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4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07781"/>
            <a:ext cx="4137059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700" b="1"/>
              <a:t>Habitar a fragilidade como lugar teológico e pastoral</a:t>
            </a:r>
          </a:p>
        </p:txBody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243" y="1888671"/>
            <a:ext cx="5992699" cy="4495800"/>
          </a:xfrm>
        </p:spPr>
        <p:txBody>
          <a:bodyPr>
            <a:normAutofit/>
          </a:bodyPr>
          <a:lstStyle/>
          <a:p>
            <a:pPr>
              <a:buClr>
                <a:srgbClr val="BF7968"/>
              </a:buClr>
            </a:pPr>
            <a:r>
              <a:rPr lang="en-US" sz="2400" dirty="0" err="1">
                <a:solidFill>
                  <a:srgbClr val="000000"/>
                </a:solidFill>
              </a:rPr>
              <a:t>Numa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sociedade</a:t>
            </a:r>
            <a:r>
              <a:rPr lang="en-US" sz="2400" dirty="0">
                <a:solidFill>
                  <a:srgbClr val="000000"/>
                </a:solidFill>
              </a:rPr>
              <a:t> fortemente </a:t>
            </a:r>
            <a:r>
              <a:rPr lang="en-US" sz="2400" dirty="0" err="1">
                <a:solidFill>
                  <a:srgbClr val="000000"/>
                </a:solidFill>
              </a:rPr>
              <a:t>marcada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pelo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culto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corpo</a:t>
            </a:r>
            <a:r>
              <a:rPr lang="en-US" sz="2400" dirty="0">
                <a:solidFill>
                  <a:srgbClr val="000000"/>
                </a:solidFill>
              </a:rPr>
              <a:t>, que, no </a:t>
            </a:r>
            <a:r>
              <a:rPr lang="en-US" sz="2400" dirty="0" err="1">
                <a:solidFill>
                  <a:srgbClr val="000000"/>
                </a:solidFill>
              </a:rPr>
              <a:t>entanto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tende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ao</a:t>
            </a:r>
            <a:r>
              <a:rPr lang="en-US" sz="2400" dirty="0">
                <a:solidFill>
                  <a:srgbClr val="000000"/>
                </a:solidFill>
              </a:rPr>
              <a:t> “</a:t>
            </a:r>
            <a:r>
              <a:rPr lang="en-US" sz="2400" dirty="0" err="1">
                <a:solidFill>
                  <a:srgbClr val="000000"/>
                </a:solidFill>
              </a:rPr>
              <a:t>esquecimento</a:t>
            </a:r>
            <a:r>
              <a:rPr lang="en-US" sz="2400" dirty="0">
                <a:solidFill>
                  <a:srgbClr val="000000"/>
                </a:solidFill>
              </a:rPr>
              <a:t>” de </a:t>
            </a:r>
            <a:r>
              <a:rPr lang="en-US" sz="2400" dirty="0" err="1">
                <a:solidFill>
                  <a:srgbClr val="000000"/>
                </a:solidFill>
              </a:rPr>
              <a:t>sua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condição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como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aparece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cirurgias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estéticas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academias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indústria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farmacêutica</a:t>
            </a:r>
            <a:r>
              <a:rPr lang="en-US" sz="2400" dirty="0">
                <a:solidFill>
                  <a:srgbClr val="000000"/>
                </a:solidFill>
              </a:rPr>
              <a:t>, no </a:t>
            </a:r>
            <a:r>
              <a:rPr lang="en-US" sz="2400" dirty="0" err="1">
                <a:solidFill>
                  <a:srgbClr val="000000"/>
                </a:solidFill>
              </a:rPr>
              <a:t>esporte</a:t>
            </a:r>
            <a:r>
              <a:rPr lang="en-US" sz="2400" dirty="0">
                <a:solidFill>
                  <a:srgbClr val="000000"/>
                </a:solidFill>
              </a:rPr>
              <a:t>, é </a:t>
            </a:r>
            <a:r>
              <a:rPr lang="en-US" sz="2400" dirty="0" err="1">
                <a:solidFill>
                  <a:srgbClr val="000000"/>
                </a:solidFill>
              </a:rPr>
              <a:t>importante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essa</a:t>
            </a:r>
            <a:r>
              <a:rPr lang="en-US" sz="2400" dirty="0">
                <a:solidFill>
                  <a:srgbClr val="000000"/>
                </a:solidFill>
              </a:rPr>
              <a:t> “apologia” da carne. No </a:t>
            </a:r>
            <a:r>
              <a:rPr lang="en-US" sz="2400" dirty="0" err="1">
                <a:solidFill>
                  <a:srgbClr val="000000"/>
                </a:solidFill>
              </a:rPr>
              <a:t>fundo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trata</a:t>
            </a:r>
            <a:r>
              <a:rPr lang="en-US" sz="2400" dirty="0">
                <a:solidFill>
                  <a:srgbClr val="000000"/>
                </a:solidFill>
              </a:rPr>
              <a:t>-se, do </a:t>
            </a:r>
            <a:r>
              <a:rPr lang="en-US" sz="2400" dirty="0" err="1">
                <a:solidFill>
                  <a:srgbClr val="000000"/>
                </a:solidFill>
              </a:rPr>
              <a:t>ponto</a:t>
            </a:r>
            <a:r>
              <a:rPr lang="en-US" sz="2400" dirty="0">
                <a:solidFill>
                  <a:srgbClr val="000000"/>
                </a:solidFill>
              </a:rPr>
              <a:t> de vista da </a:t>
            </a:r>
            <a:r>
              <a:rPr lang="en-US" sz="2400" dirty="0" err="1">
                <a:solidFill>
                  <a:srgbClr val="000000"/>
                </a:solidFill>
              </a:rPr>
              <a:t>filosofia</a:t>
            </a:r>
            <a:r>
              <a:rPr lang="en-US" sz="2400" dirty="0">
                <a:solidFill>
                  <a:srgbClr val="000000"/>
                </a:solidFill>
              </a:rPr>
              <a:t>, de </a:t>
            </a:r>
            <a:r>
              <a:rPr lang="en-US" sz="2400" dirty="0" err="1">
                <a:solidFill>
                  <a:srgbClr val="000000"/>
                </a:solidFill>
              </a:rPr>
              <a:t>valorizar</a:t>
            </a:r>
            <a:r>
              <a:rPr lang="en-US" sz="2400" dirty="0">
                <a:solidFill>
                  <a:srgbClr val="000000"/>
                </a:solidFill>
              </a:rPr>
              <a:t> a finitude, com </a:t>
            </a:r>
            <a:r>
              <a:rPr lang="en-US" sz="2400" dirty="0" err="1">
                <a:solidFill>
                  <a:srgbClr val="000000"/>
                </a:solidFill>
              </a:rPr>
              <a:t>suas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fragilidades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1030" name="Picture 6" descr="Ver a imagem de origem">
            <a:extLst>
              <a:ext uri="{FF2B5EF4-FFF2-40B4-BE49-F238E27FC236}">
                <a16:creationId xmlns:a16="http://schemas.microsoft.com/office/drawing/2014/main" id="{F9085274-9BBE-58C6-6CC5-A4948F551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0130" y="1567543"/>
            <a:ext cx="5451627" cy="368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04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700" b="1"/>
              <a:t>Habitar a fragilidade como lugar teológico e pastoral</a:t>
            </a:r>
          </a:p>
        </p:txBody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4" y="2073728"/>
            <a:ext cx="5432842" cy="4392386"/>
          </a:xfrm>
        </p:spPr>
        <p:txBody>
          <a:bodyPr>
            <a:normAutofit/>
          </a:bodyPr>
          <a:lstStyle/>
          <a:p>
            <a:pPr>
              <a:buClr>
                <a:srgbClr val="BF7968"/>
              </a:buClr>
            </a:pPr>
            <a:r>
              <a:rPr lang="en-US" sz="2800" dirty="0" err="1">
                <a:solidFill>
                  <a:srgbClr val="000000"/>
                </a:solidFill>
              </a:rPr>
              <a:t>Três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lugares</a:t>
            </a:r>
            <a:r>
              <a:rPr lang="en-US" sz="2800" dirty="0">
                <a:solidFill>
                  <a:srgbClr val="000000"/>
                </a:solidFill>
              </a:rPr>
              <a:t> em que o </a:t>
            </a:r>
            <a:r>
              <a:rPr lang="en-US" sz="2800" dirty="0" err="1">
                <a:solidFill>
                  <a:srgbClr val="000000"/>
                </a:solidFill>
              </a:rPr>
              <a:t>corpo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ocupa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uma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grande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centralidade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cultura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brasileira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contemporânea</a:t>
            </a:r>
            <a:r>
              <a:rPr lang="en-US" sz="2800" dirty="0">
                <a:solidFill>
                  <a:srgbClr val="000000"/>
                </a:solidFill>
              </a:rPr>
              <a:t>: </a:t>
            </a:r>
            <a:r>
              <a:rPr lang="en-US" sz="2800" dirty="0" err="1">
                <a:solidFill>
                  <a:srgbClr val="000000"/>
                </a:solidFill>
              </a:rPr>
              <a:t>academias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farmácias</a:t>
            </a:r>
            <a:r>
              <a:rPr lang="en-US" sz="2800" dirty="0">
                <a:solidFill>
                  <a:srgbClr val="000000"/>
                </a:solidFill>
              </a:rPr>
              <a:t> e </a:t>
            </a:r>
            <a:r>
              <a:rPr lang="en-US" sz="2800" dirty="0" err="1">
                <a:solidFill>
                  <a:srgbClr val="000000"/>
                </a:solidFill>
              </a:rPr>
              <a:t>igrejas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evangélicas</a:t>
            </a:r>
            <a:r>
              <a:rPr lang="en-US" sz="2800" dirty="0">
                <a:solidFill>
                  <a:srgbClr val="000000"/>
                </a:solidFill>
              </a:rPr>
              <a:t>. No </a:t>
            </a:r>
            <a:r>
              <a:rPr lang="en-US" sz="2800" dirty="0" err="1">
                <a:solidFill>
                  <a:srgbClr val="000000"/>
                </a:solidFill>
              </a:rPr>
              <a:t>mundo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urbano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esses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três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lugares</a:t>
            </a:r>
            <a:r>
              <a:rPr lang="en-US" sz="2800" dirty="0">
                <a:solidFill>
                  <a:srgbClr val="000000"/>
                </a:solidFill>
              </a:rPr>
              <a:t> do </a:t>
            </a:r>
            <a:r>
              <a:rPr lang="en-US" sz="2800" dirty="0" err="1">
                <a:solidFill>
                  <a:srgbClr val="000000"/>
                </a:solidFill>
              </a:rPr>
              <a:t>cuidado</a:t>
            </a:r>
            <a:r>
              <a:rPr lang="en-US" sz="2800" dirty="0">
                <a:solidFill>
                  <a:srgbClr val="000000"/>
                </a:solidFill>
              </a:rPr>
              <a:t> do </a:t>
            </a:r>
            <a:r>
              <a:rPr lang="en-US" sz="2800" dirty="0" err="1">
                <a:solidFill>
                  <a:srgbClr val="000000"/>
                </a:solidFill>
              </a:rPr>
              <a:t>corpo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ocupam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espaços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privilegiados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050" name="Picture 2" descr="Ver a imagem de origem">
            <a:extLst>
              <a:ext uri="{FF2B5EF4-FFF2-40B4-BE49-F238E27FC236}">
                <a16:creationId xmlns:a16="http://schemas.microsoft.com/office/drawing/2014/main" id="{36465E36-58B6-D00E-AC88-5D164D0DC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7515" y="1905000"/>
            <a:ext cx="5584371" cy="41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8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5" name="Rectangle 22534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855E52"/>
                </a:solidFill>
              </a:rPr>
              <a:t>Habitar a fragilidade como lugar teológico e pastoral</a:t>
            </a:r>
          </a:p>
        </p:txBody>
      </p:sp>
      <p:sp>
        <p:nvSpPr>
          <p:cNvPr id="22537" name="Rectangle 22536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855E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215" y="1665514"/>
            <a:ext cx="5891216" cy="4663045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D9AA78"/>
              </a:buClr>
            </a:pPr>
            <a:r>
              <a:rPr lang="en-US" sz="2800" dirty="0"/>
              <a:t>As </a:t>
            </a:r>
            <a:r>
              <a:rPr lang="en-US" sz="2800" dirty="0" err="1"/>
              <a:t>filosofias</a:t>
            </a:r>
            <a:r>
              <a:rPr lang="en-US" sz="2800" dirty="0"/>
              <a:t> da </a:t>
            </a:r>
            <a:r>
              <a:rPr lang="en-US" sz="2800" dirty="0" err="1"/>
              <a:t>kenose</a:t>
            </a:r>
            <a:r>
              <a:rPr lang="en-US" sz="2800" dirty="0"/>
              <a:t> e da </a:t>
            </a:r>
            <a:r>
              <a:rPr lang="en-US" sz="2800" dirty="0" err="1"/>
              <a:t>encarnação</a:t>
            </a:r>
            <a:r>
              <a:rPr lang="en-US" sz="2800" dirty="0"/>
              <a:t> </a:t>
            </a:r>
            <a:r>
              <a:rPr lang="en-US" sz="2800" dirty="0" err="1"/>
              <a:t>são</a:t>
            </a:r>
            <a:r>
              <a:rPr lang="en-US" sz="2800" dirty="0"/>
              <a:t> </a:t>
            </a:r>
            <a:r>
              <a:rPr lang="en-US" sz="2800" dirty="0" err="1"/>
              <a:t>assumidas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reflexão</a:t>
            </a:r>
            <a:r>
              <a:rPr lang="en-US" sz="2800" dirty="0"/>
              <a:t> </a:t>
            </a:r>
            <a:r>
              <a:rPr lang="en-US" sz="2800" dirty="0" err="1"/>
              <a:t>teológica</a:t>
            </a:r>
            <a:r>
              <a:rPr lang="en-US" sz="2800" dirty="0"/>
              <a:t> da AL </a:t>
            </a:r>
            <a:r>
              <a:rPr lang="en-US" sz="2800" dirty="0" err="1"/>
              <a:t>por</a:t>
            </a:r>
            <a:r>
              <a:rPr lang="en-US" sz="2800" dirty="0"/>
              <a:t> um </a:t>
            </a:r>
            <a:r>
              <a:rPr lang="en-US" sz="2800" dirty="0" err="1"/>
              <a:t>teólogo</a:t>
            </a:r>
            <a:r>
              <a:rPr lang="en-US" sz="2800" dirty="0"/>
              <a:t> </a:t>
            </a:r>
            <a:r>
              <a:rPr lang="en-US" sz="2800" dirty="0" err="1"/>
              <a:t>mexicano</a:t>
            </a:r>
            <a:r>
              <a:rPr lang="en-US" sz="2800" dirty="0"/>
              <a:t>, Carlos Mendoza Alvarez, a </a:t>
            </a:r>
            <a:r>
              <a:rPr lang="en-US" sz="2800" dirty="0" err="1"/>
              <a:t>partir</a:t>
            </a:r>
            <a:r>
              <a:rPr lang="en-US" sz="2800" dirty="0"/>
              <a:t> da </a:t>
            </a:r>
            <a:r>
              <a:rPr lang="en-US" sz="2800" dirty="0" err="1"/>
              <a:t>categoria</a:t>
            </a:r>
            <a:r>
              <a:rPr lang="en-US" sz="2800" dirty="0"/>
              <a:t> da </a:t>
            </a:r>
            <a:r>
              <a:rPr lang="en-US" sz="2800" dirty="0" err="1"/>
              <a:t>vulnerabilidade</a:t>
            </a:r>
            <a:r>
              <a:rPr lang="en-US" sz="2800" dirty="0"/>
              <a:t>.</a:t>
            </a:r>
          </a:p>
          <a:p>
            <a:pPr>
              <a:buClr>
                <a:srgbClr val="D9AA78"/>
              </a:buClr>
            </a:pPr>
            <a:r>
              <a:rPr lang="en-US" sz="2800" dirty="0"/>
              <a:t>Frade </a:t>
            </a:r>
            <a:r>
              <a:rPr lang="en-US" sz="2800" dirty="0" err="1"/>
              <a:t>dominicano</a:t>
            </a:r>
            <a:r>
              <a:rPr lang="en-US" sz="2800" dirty="0"/>
              <a:t>, </a:t>
            </a:r>
            <a:r>
              <a:rPr lang="en-US" sz="2800" dirty="0" err="1"/>
              <a:t>ele</a:t>
            </a:r>
            <a:r>
              <a:rPr lang="en-US" sz="2800" dirty="0"/>
              <a:t> </a:t>
            </a:r>
            <a:r>
              <a:rPr lang="en-US" sz="2800" dirty="0" err="1"/>
              <a:t>produziu</a:t>
            </a:r>
            <a:r>
              <a:rPr lang="en-US" sz="2800" dirty="0"/>
              <a:t> </a:t>
            </a:r>
            <a:r>
              <a:rPr lang="en-US" sz="2800" dirty="0" err="1"/>
              <a:t>até</a:t>
            </a:r>
            <a:r>
              <a:rPr lang="en-US" sz="2800" dirty="0"/>
              <a:t> o </a:t>
            </a:r>
            <a:r>
              <a:rPr lang="en-US" sz="2800" dirty="0" err="1"/>
              <a:t>momento</a:t>
            </a:r>
            <a:r>
              <a:rPr lang="en-US" sz="2800" dirty="0"/>
              <a:t> </a:t>
            </a:r>
            <a:r>
              <a:rPr lang="en-US" sz="2800" dirty="0" err="1"/>
              <a:t>uma</a:t>
            </a:r>
            <a:r>
              <a:rPr lang="en-US" sz="2800" dirty="0"/>
              <a:t> </a:t>
            </a:r>
            <a:r>
              <a:rPr lang="en-US" sz="2800" dirty="0" err="1"/>
              <a:t>trilogia</a:t>
            </a:r>
            <a:r>
              <a:rPr lang="en-US" sz="2800" dirty="0"/>
              <a:t> à luz dessa </a:t>
            </a:r>
            <a:r>
              <a:rPr lang="en-US" sz="2800" dirty="0" err="1"/>
              <a:t>perspectiva</a:t>
            </a:r>
            <a:r>
              <a:rPr lang="en-US" sz="2800" dirty="0"/>
              <a:t>: </a:t>
            </a:r>
            <a:r>
              <a:rPr lang="en-US" sz="2800" i="1" dirty="0"/>
              <a:t>O Deus Escondido da </a:t>
            </a:r>
            <a:r>
              <a:rPr lang="en-US" sz="2800" i="1" dirty="0" err="1"/>
              <a:t>pós-modernidade</a:t>
            </a:r>
            <a:r>
              <a:rPr lang="en-US" sz="2800" dirty="0"/>
              <a:t>; </a:t>
            </a:r>
            <a:r>
              <a:rPr lang="en-US" sz="2800" i="1" dirty="0"/>
              <a:t>Deus </a:t>
            </a:r>
            <a:r>
              <a:rPr lang="en-US" sz="2800" i="1" dirty="0" err="1"/>
              <a:t>ineffabilis</a:t>
            </a:r>
            <a:r>
              <a:rPr lang="en-US" sz="2800" dirty="0"/>
              <a:t>; </a:t>
            </a:r>
            <a:r>
              <a:rPr lang="en-US" sz="2800" i="1" dirty="0"/>
              <a:t>A </a:t>
            </a:r>
            <a:r>
              <a:rPr lang="en-US" sz="2800" i="1" dirty="0" err="1"/>
              <a:t>ressurreição</a:t>
            </a:r>
            <a:r>
              <a:rPr lang="en-US" sz="2800" i="1" dirty="0"/>
              <a:t> </a:t>
            </a:r>
            <a:r>
              <a:rPr lang="en-US" sz="2800" i="1" dirty="0" err="1"/>
              <a:t>como</a:t>
            </a:r>
            <a:r>
              <a:rPr lang="en-US" sz="2800" i="1" dirty="0"/>
              <a:t> </a:t>
            </a:r>
            <a:r>
              <a:rPr lang="en-US" sz="2800" i="1" dirty="0" err="1"/>
              <a:t>antecipação</a:t>
            </a:r>
            <a:r>
              <a:rPr lang="en-US" sz="2800" i="1" dirty="0"/>
              <a:t> </a:t>
            </a:r>
            <a:r>
              <a:rPr lang="en-US" sz="2800" i="1" dirty="0" err="1"/>
              <a:t>messiânica</a:t>
            </a:r>
            <a:r>
              <a:rPr lang="en-US" sz="2800" i="1" dirty="0"/>
              <a:t>.</a:t>
            </a:r>
          </a:p>
        </p:txBody>
      </p:sp>
      <p:pic>
        <p:nvPicPr>
          <p:cNvPr id="22530" name="Picture 2" descr="Ver a imagem de origem">
            <a:extLst>
              <a:ext uri="{FF2B5EF4-FFF2-40B4-BE49-F238E27FC236}">
                <a16:creationId xmlns:a16="http://schemas.microsoft.com/office/drawing/2014/main" id="{4FE39A0D-6DBB-7C5F-2F33-ED209EF40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2189" y="1038090"/>
            <a:ext cx="4350588" cy="529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9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2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59" name="Rectangle 23558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 dirty="0">
                <a:solidFill>
                  <a:srgbClr val="8D4938"/>
                </a:solidFill>
              </a:rPr>
              <a:t>Habitar a fragilidade como lugar teológico e pastoral</a:t>
            </a:r>
          </a:p>
        </p:txBody>
      </p:sp>
      <p:sp>
        <p:nvSpPr>
          <p:cNvPr id="23561" name="Rectangle 23560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8D49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782" y="1665514"/>
            <a:ext cx="5451627" cy="490198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Clr>
                <a:srgbClr val="A2A7F3"/>
              </a:buClr>
            </a:pPr>
            <a:r>
              <a:rPr lang="en-US" sz="2400" dirty="0" err="1"/>
              <a:t>Sua</a:t>
            </a:r>
            <a:r>
              <a:rPr lang="en-US" sz="2400" dirty="0"/>
              <a:t> </a:t>
            </a:r>
            <a:r>
              <a:rPr lang="en-US" sz="2400" dirty="0" err="1"/>
              <a:t>reflexão</a:t>
            </a:r>
            <a:r>
              <a:rPr lang="en-US" sz="2400" dirty="0"/>
              <a:t>, em </a:t>
            </a:r>
            <a:r>
              <a:rPr lang="en-US" sz="2400" dirty="0" err="1"/>
              <a:t>diálogo</a:t>
            </a:r>
            <a:r>
              <a:rPr lang="en-US" sz="2400" dirty="0"/>
              <a:t> com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principais</a:t>
            </a:r>
            <a:r>
              <a:rPr lang="en-US" sz="2400" dirty="0"/>
              <a:t> </a:t>
            </a:r>
            <a:r>
              <a:rPr lang="en-US" sz="2400" dirty="0" err="1"/>
              <a:t>autores</a:t>
            </a:r>
            <a:r>
              <a:rPr lang="en-US" sz="2400" dirty="0"/>
              <a:t> </a:t>
            </a:r>
            <a:r>
              <a:rPr lang="en-US" sz="2400" dirty="0" err="1"/>
              <a:t>pós-modernos</a:t>
            </a:r>
            <a:r>
              <a:rPr lang="en-US" sz="2400" dirty="0"/>
              <a:t>, é </a:t>
            </a:r>
            <a:r>
              <a:rPr lang="en-US" sz="2400" dirty="0" err="1"/>
              <a:t>também</a:t>
            </a:r>
            <a:r>
              <a:rPr lang="en-US" sz="2400" dirty="0"/>
              <a:t> </a:t>
            </a:r>
            <a:r>
              <a:rPr lang="en-US" sz="2400" dirty="0" err="1"/>
              <a:t>fecundada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pensadores</a:t>
            </a:r>
            <a:r>
              <a:rPr lang="en-US" sz="2400" dirty="0"/>
              <a:t> </a:t>
            </a:r>
            <a:r>
              <a:rPr lang="en-US" sz="2400" dirty="0" err="1"/>
              <a:t>decoloniais</a:t>
            </a:r>
            <a:r>
              <a:rPr lang="en-US" sz="2400" dirty="0"/>
              <a:t> da AL, </a:t>
            </a:r>
            <a:r>
              <a:rPr lang="en-US" sz="2400" dirty="0" err="1"/>
              <a:t>África</a:t>
            </a:r>
            <a:r>
              <a:rPr lang="en-US" sz="2400" dirty="0"/>
              <a:t> e </a:t>
            </a:r>
            <a:r>
              <a:rPr lang="en-US" sz="2400" dirty="0" err="1"/>
              <a:t>Ásia</a:t>
            </a:r>
            <a:r>
              <a:rPr lang="en-US" sz="2400" dirty="0"/>
              <a:t>.</a:t>
            </a:r>
          </a:p>
          <a:p>
            <a:pPr>
              <a:lnSpc>
                <a:spcPct val="90000"/>
              </a:lnSpc>
              <a:buClr>
                <a:srgbClr val="A2A7F3"/>
              </a:buClr>
            </a:pPr>
            <a:r>
              <a:rPr lang="en-US" sz="2400" dirty="0" err="1"/>
              <a:t>Seus</a:t>
            </a:r>
            <a:r>
              <a:rPr lang="en-US" sz="2400" dirty="0"/>
              <a:t> </a:t>
            </a:r>
            <a:r>
              <a:rPr lang="en-US" sz="2400" dirty="0" err="1"/>
              <a:t>pontos</a:t>
            </a:r>
            <a:r>
              <a:rPr lang="en-US" sz="2400" dirty="0"/>
              <a:t> de </a:t>
            </a:r>
            <a:r>
              <a:rPr lang="en-US" sz="2400" dirty="0" err="1"/>
              <a:t>partida</a:t>
            </a:r>
            <a:r>
              <a:rPr lang="en-US" sz="2400" dirty="0"/>
              <a:t>: a crise das “</a:t>
            </a:r>
            <a:r>
              <a:rPr lang="en-US" sz="2400" dirty="0" err="1"/>
              <a:t>grandes</a:t>
            </a:r>
            <a:r>
              <a:rPr lang="en-US" sz="2400" dirty="0"/>
              <a:t> </a:t>
            </a:r>
            <a:r>
              <a:rPr lang="en-US" sz="2400" dirty="0" err="1"/>
              <a:t>narrativas</a:t>
            </a:r>
            <a:r>
              <a:rPr lang="en-US" sz="2400" dirty="0"/>
              <a:t>” da </a:t>
            </a:r>
            <a:r>
              <a:rPr lang="en-US" sz="2400" dirty="0" err="1"/>
              <a:t>razão</a:t>
            </a:r>
            <a:r>
              <a:rPr lang="en-US" sz="2400" dirty="0"/>
              <a:t> </a:t>
            </a:r>
            <a:r>
              <a:rPr lang="en-US" sz="2400" dirty="0" err="1"/>
              <a:t>moderna</a:t>
            </a:r>
            <a:r>
              <a:rPr lang="en-US" sz="2400" dirty="0"/>
              <a:t> occidental; o </a:t>
            </a:r>
            <a:r>
              <a:rPr lang="en-US" sz="2400" dirty="0" err="1"/>
              <a:t>retorno</a:t>
            </a:r>
            <a:r>
              <a:rPr lang="en-US" sz="2400" dirty="0"/>
              <a:t> da </a:t>
            </a:r>
            <a:r>
              <a:rPr lang="en-US" sz="2400" dirty="0" err="1"/>
              <a:t>religião</a:t>
            </a:r>
            <a:r>
              <a:rPr lang="en-US" sz="2400" dirty="0"/>
              <a:t> em </a:t>
            </a:r>
            <a:r>
              <a:rPr lang="en-US" sz="2400" dirty="0" err="1"/>
              <a:t>alguns</a:t>
            </a:r>
            <a:r>
              <a:rPr lang="en-US" sz="2400" dirty="0"/>
              <a:t> </a:t>
            </a:r>
            <a:r>
              <a:rPr lang="en-US" sz="2400" dirty="0" err="1"/>
              <a:t>contextos</a:t>
            </a:r>
            <a:r>
              <a:rPr lang="en-US" sz="2400" dirty="0"/>
              <a:t> e, </a:t>
            </a:r>
            <a:r>
              <a:rPr lang="en-US" sz="2400" dirty="0" err="1"/>
              <a:t>na</a:t>
            </a:r>
            <a:r>
              <a:rPr lang="en-US" sz="2400" dirty="0"/>
              <a:t> América Latina, </a:t>
            </a:r>
            <a:r>
              <a:rPr lang="en-US" sz="2400" dirty="0" err="1"/>
              <a:t>sua</a:t>
            </a:r>
            <a:r>
              <a:rPr lang="en-US" sz="2400" dirty="0"/>
              <a:t> </a:t>
            </a:r>
            <a:r>
              <a:rPr lang="en-US" sz="2400" dirty="0" err="1"/>
              <a:t>pluralização</a:t>
            </a:r>
            <a:r>
              <a:rPr lang="en-US" sz="2400" dirty="0"/>
              <a:t>. </a:t>
            </a:r>
          </a:p>
          <a:p>
            <a:pPr>
              <a:lnSpc>
                <a:spcPct val="90000"/>
              </a:lnSpc>
              <a:buClr>
                <a:srgbClr val="A2A7F3"/>
              </a:buClr>
            </a:pPr>
            <a:r>
              <a:rPr lang="en-US" sz="2400" dirty="0" err="1"/>
              <a:t>Esse</a:t>
            </a:r>
            <a:r>
              <a:rPr lang="en-US" sz="2400" dirty="0"/>
              <a:t> </a:t>
            </a:r>
            <a:r>
              <a:rPr lang="en-US" sz="2400" dirty="0" err="1"/>
              <a:t>retorno</a:t>
            </a:r>
            <a:r>
              <a:rPr lang="en-US" sz="2400" dirty="0"/>
              <a:t> </a:t>
            </a:r>
            <a:r>
              <a:rPr lang="en-US" sz="2400" dirty="0" err="1"/>
              <a:t>não</a:t>
            </a:r>
            <a:r>
              <a:rPr lang="en-US" sz="2400" dirty="0"/>
              <a:t> </a:t>
            </a:r>
            <a:r>
              <a:rPr lang="en-US" sz="2400" dirty="0" err="1"/>
              <a:t>significa</a:t>
            </a:r>
            <a:r>
              <a:rPr lang="en-US" sz="2400" dirty="0"/>
              <a:t> o </a:t>
            </a:r>
            <a:r>
              <a:rPr lang="en-US" sz="2400" dirty="0" err="1"/>
              <a:t>fortalecimento</a:t>
            </a:r>
            <a:r>
              <a:rPr lang="en-US" sz="2400" dirty="0"/>
              <a:t> das </a:t>
            </a:r>
            <a:r>
              <a:rPr lang="en-US" sz="2400" dirty="0" err="1"/>
              <a:t>instituições</a:t>
            </a:r>
            <a:r>
              <a:rPr lang="en-US" sz="2400" dirty="0"/>
              <a:t> que </a:t>
            </a:r>
            <a:r>
              <a:rPr lang="en-US" sz="2400" dirty="0" err="1"/>
              <a:t>regulam</a:t>
            </a:r>
            <a:r>
              <a:rPr lang="en-US" sz="2400" dirty="0"/>
              <a:t> o </a:t>
            </a:r>
            <a:r>
              <a:rPr lang="en-US" sz="2400" dirty="0" err="1"/>
              <a:t>sagrado</a:t>
            </a:r>
            <a:r>
              <a:rPr lang="en-US" sz="2400" dirty="0"/>
              <a:t>.</a:t>
            </a:r>
          </a:p>
        </p:txBody>
      </p:sp>
      <p:pic>
        <p:nvPicPr>
          <p:cNvPr id="23554" name="Picture 2" descr="Ver a imagem de origem">
            <a:extLst>
              <a:ext uri="{FF2B5EF4-FFF2-40B4-BE49-F238E27FC236}">
                <a16:creationId xmlns:a16="http://schemas.microsoft.com/office/drawing/2014/main" id="{2CC45C87-E748-AF3E-5519-A6B777A99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4133" y="1820636"/>
            <a:ext cx="5451627" cy="321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3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3" name="Rectangle 24582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744A3F"/>
                </a:solidFill>
              </a:rPr>
              <a:t>Habitar a fragilidade como lugar teológico e pastoral</a:t>
            </a:r>
          </a:p>
        </p:txBody>
      </p:sp>
      <p:sp>
        <p:nvSpPr>
          <p:cNvPr id="24585" name="Rectangle 24584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744A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43" y="1881409"/>
            <a:ext cx="5551166" cy="433148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Clr>
                <a:srgbClr val="B09060"/>
              </a:buClr>
            </a:pPr>
            <a:r>
              <a:rPr lang="pt-BR" altLang="pt-BR" sz="2400" dirty="0"/>
              <a:t>Segundo o teólogo mexicano, a pós-modernidade promoveu a desconstrução das certezas adquiridas, do fundamento, da finalidade, da verdade. Tudo se torna relativo. </a:t>
            </a:r>
          </a:p>
          <a:p>
            <a:pPr eaLnBrk="1" hangingPunct="1">
              <a:buClr>
                <a:srgbClr val="B09060"/>
              </a:buClr>
            </a:pPr>
            <a:r>
              <a:rPr lang="pt-BR" altLang="pt-BR" sz="2400" dirty="0"/>
              <a:t>Em lugar disso ela propõe uma narrativa niilista da agonia do sujeito onipotente.</a:t>
            </a:r>
          </a:p>
          <a:p>
            <a:pPr eaLnBrk="1" hangingPunct="1">
              <a:buClr>
                <a:srgbClr val="B09060"/>
              </a:buClr>
            </a:pPr>
            <a:r>
              <a:rPr lang="pt-BR" sz="2400" dirty="0"/>
              <a:t>As grandes narrativas da razão moderna construíram sociedades não sustentáveis, que põem em risco o futuro da vida no planeta.</a:t>
            </a:r>
            <a:endParaRPr lang="en-US" sz="2400" dirty="0"/>
          </a:p>
        </p:txBody>
      </p:sp>
      <p:pic>
        <p:nvPicPr>
          <p:cNvPr id="24578" name="Picture 2" descr="Ver a imagem de origem">
            <a:extLst>
              <a:ext uri="{FF2B5EF4-FFF2-40B4-BE49-F238E27FC236}">
                <a16:creationId xmlns:a16="http://schemas.microsoft.com/office/drawing/2014/main" id="{E783A043-3610-7356-7D0B-AC829C480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7270" y="1905000"/>
            <a:ext cx="5255806" cy="307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7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3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7" name="Rectangle 25606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703B2E"/>
                </a:solidFill>
              </a:rPr>
              <a:t>Habitar a fragilidade como lugar teológico e pastoral</a:t>
            </a:r>
          </a:p>
        </p:txBody>
      </p:sp>
      <p:sp>
        <p:nvSpPr>
          <p:cNvPr id="25609" name="Rectangle 25608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703B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646" y="1600200"/>
            <a:ext cx="5901041" cy="5072952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rgbClr val="54A8B4"/>
              </a:buClr>
            </a:pPr>
            <a:r>
              <a:rPr lang="en-US" sz="2400" dirty="0">
                <a:solidFill>
                  <a:schemeClr val="tx1"/>
                </a:solidFill>
              </a:rPr>
              <a:t>O </a:t>
            </a:r>
            <a:r>
              <a:rPr lang="en-US" sz="2400" dirty="0" err="1">
                <a:solidFill>
                  <a:schemeClr val="tx1"/>
                </a:solidFill>
              </a:rPr>
              <a:t>nalfrágio</a:t>
            </a:r>
            <a:r>
              <a:rPr lang="en-US" sz="2400" dirty="0">
                <a:solidFill>
                  <a:schemeClr val="tx1"/>
                </a:solidFill>
              </a:rPr>
              <a:t> do </a:t>
            </a:r>
            <a:r>
              <a:rPr lang="en-US" sz="2400" dirty="0" err="1">
                <a:solidFill>
                  <a:schemeClr val="tx1"/>
                </a:solidFill>
              </a:rPr>
              <a:t>eu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moderno</a:t>
            </a:r>
            <a:r>
              <a:rPr lang="en-US" sz="2400" dirty="0">
                <a:solidFill>
                  <a:schemeClr val="tx1"/>
                </a:solidFill>
              </a:rPr>
              <a:t> leva à </a:t>
            </a:r>
            <a:r>
              <a:rPr lang="en-US" sz="2400" dirty="0" err="1">
                <a:solidFill>
                  <a:schemeClr val="tx1"/>
                </a:solidFill>
              </a:rPr>
              <a:t>passagem</a:t>
            </a:r>
            <a:r>
              <a:rPr lang="en-US" sz="2400" dirty="0">
                <a:solidFill>
                  <a:schemeClr val="tx1"/>
                </a:solidFill>
              </a:rPr>
              <a:t> da </a:t>
            </a:r>
            <a:r>
              <a:rPr lang="en-US" sz="2400" dirty="0" err="1">
                <a:solidFill>
                  <a:schemeClr val="tx1"/>
                </a:solidFill>
              </a:rPr>
              <a:t>vontade</a:t>
            </a:r>
            <a:r>
              <a:rPr lang="en-US" sz="2400" dirty="0">
                <a:solidFill>
                  <a:schemeClr val="tx1"/>
                </a:solidFill>
              </a:rPr>
              <a:t> de </a:t>
            </a:r>
            <a:r>
              <a:rPr lang="en-US" sz="2400" dirty="0" err="1">
                <a:solidFill>
                  <a:schemeClr val="tx1"/>
                </a:solidFill>
              </a:rPr>
              <a:t>onipotência</a:t>
            </a:r>
            <a:r>
              <a:rPr lang="en-US" sz="2400" dirty="0">
                <a:solidFill>
                  <a:schemeClr val="tx1"/>
                </a:solidFill>
              </a:rPr>
              <a:t> à </a:t>
            </a:r>
            <a:r>
              <a:rPr lang="en-US" sz="2400" dirty="0" err="1">
                <a:solidFill>
                  <a:schemeClr val="tx1"/>
                </a:solidFill>
              </a:rPr>
              <a:t>vulnerabilidade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fragilidade</a:t>
            </a:r>
            <a:r>
              <a:rPr lang="en-US" sz="2400" dirty="0">
                <a:solidFill>
                  <a:schemeClr val="tx1"/>
                </a:solidFill>
              </a:rPr>
              <a:t>). </a:t>
            </a:r>
            <a:r>
              <a:rPr lang="pt-BR" altLang="pt-BR" sz="2400" dirty="0">
                <a:solidFill>
                  <a:schemeClr val="tx1"/>
                </a:solidFill>
              </a:rPr>
              <a:t>A subjetividade pós-moderna designa a condição da existência vivida em seu limite de liberdade falível.</a:t>
            </a:r>
          </a:p>
          <a:p>
            <a:pPr eaLnBrk="1" hangingPunct="1">
              <a:buClr>
                <a:srgbClr val="54A8B4"/>
              </a:buClr>
            </a:pPr>
            <a:r>
              <a:rPr lang="pt-BR" altLang="pt-BR" sz="2400" dirty="0">
                <a:solidFill>
                  <a:schemeClr val="tx1"/>
                </a:solidFill>
              </a:rPr>
              <a:t>Trata-se de uma subjetividade exposta, afetada pelo mundo, pelos outros, pela transcendência.</a:t>
            </a:r>
          </a:p>
          <a:p>
            <a:pPr eaLnBrk="1" hangingPunct="1">
              <a:buClr>
                <a:srgbClr val="54A8B4"/>
              </a:buClr>
            </a:pPr>
            <a:r>
              <a:rPr lang="pt-BR" altLang="pt-BR" sz="2400" dirty="0">
                <a:solidFill>
                  <a:schemeClr val="tx1"/>
                </a:solidFill>
              </a:rPr>
              <a:t>Os “sujeitos fracos” são portadores de uma crítica vigorosa aos totalitarismos de todo tipo </a:t>
            </a:r>
          </a:p>
          <a:p>
            <a:pPr>
              <a:buClr>
                <a:srgbClr val="54A8B4"/>
              </a:buClr>
            </a:pPr>
            <a:endParaRPr lang="en-US" sz="2400" dirty="0"/>
          </a:p>
        </p:txBody>
      </p:sp>
      <p:pic>
        <p:nvPicPr>
          <p:cNvPr id="25602" name="Picture 2" descr="Ver a imagem de origem">
            <a:extLst>
              <a:ext uri="{FF2B5EF4-FFF2-40B4-BE49-F238E27FC236}">
                <a16:creationId xmlns:a16="http://schemas.microsoft.com/office/drawing/2014/main" id="{649730F0-FAC9-D88F-AC8D-25F3BE64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4080" y="1971818"/>
            <a:ext cx="5568274" cy="401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1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31" name="Rectangle 26630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 dirty="0">
                <a:solidFill>
                  <a:srgbClr val="3A4D5C"/>
                </a:solidFill>
              </a:rPr>
              <a:t>Habitar a fragilidade como lugar teológico e pastoral</a:t>
            </a:r>
          </a:p>
        </p:txBody>
      </p:sp>
      <p:sp>
        <p:nvSpPr>
          <p:cNvPr id="26633" name="Rectangle 26632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A4D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43" y="1753239"/>
            <a:ext cx="5834543" cy="45239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Clr>
                <a:srgbClr val="DA8D11"/>
              </a:buClr>
            </a:pPr>
            <a:r>
              <a:rPr lang="pt-BR" altLang="pt-BR" sz="2400" dirty="0"/>
              <a:t>O sujeito vulnerável/frágil é extremamente sensível à exclusão de todos os tipos de sociedade de totalidade: o estado, o exército, as igrejas, as prisões, as escolas.</a:t>
            </a:r>
          </a:p>
          <a:p>
            <a:pPr eaLnBrk="1" hangingPunct="1">
              <a:buClr>
                <a:srgbClr val="DA8D11"/>
              </a:buClr>
            </a:pPr>
            <a:r>
              <a:rPr lang="pt-BR" altLang="pt-BR" sz="2400" dirty="0"/>
              <a:t>A diferença deve aparecer como rosto, incômodo, chamado, invocação, inspiração, promessa.</a:t>
            </a:r>
            <a:r>
              <a:rPr lang="pt-BR" altLang="pt-BR" sz="2400" b="1" dirty="0"/>
              <a:t> </a:t>
            </a:r>
            <a:endParaRPr lang="pt-BR" altLang="pt-BR" sz="2400" dirty="0"/>
          </a:p>
          <a:p>
            <a:pPr eaLnBrk="1" hangingPunct="1">
              <a:buClr>
                <a:srgbClr val="DA8D11"/>
              </a:buClr>
            </a:pPr>
            <a:r>
              <a:rPr lang="pt-BR" altLang="pt-BR" sz="2400" dirty="0"/>
              <a:t>A tradição </a:t>
            </a:r>
            <a:r>
              <a:rPr lang="pt-BR" altLang="pt-BR" sz="2400" dirty="0" err="1"/>
              <a:t>kenótica</a:t>
            </a:r>
            <a:r>
              <a:rPr lang="pt-BR" altLang="pt-BR" sz="2400" dirty="0"/>
              <a:t> do cristianismo abre um novo horizonte de existência para esse sujeito, que, a partir da experiência de sua própria vulnerabilidade se abra ao outro.</a:t>
            </a:r>
            <a:endParaRPr lang="en-US" sz="2400" dirty="0"/>
          </a:p>
        </p:txBody>
      </p:sp>
      <p:pic>
        <p:nvPicPr>
          <p:cNvPr id="26626" name="Picture 2" descr="Ver a imagem de origem">
            <a:extLst>
              <a:ext uri="{FF2B5EF4-FFF2-40B4-BE49-F238E27FC236}">
                <a16:creationId xmlns:a16="http://schemas.microsoft.com/office/drawing/2014/main" id="{9156678B-A4A3-DD50-C7A3-BFF6B81D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130" y="2239714"/>
            <a:ext cx="5270627" cy="355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5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9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1" name="Rectangle 10250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5B423B"/>
                </a:solidFill>
              </a:rPr>
              <a:t>Habitar a fragilidade como lugar teológico e pastoral</a:t>
            </a:r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5B42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7" y="1453244"/>
            <a:ext cx="5724530" cy="459963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Clr>
                <a:srgbClr val="9A7E50"/>
              </a:buClr>
            </a:pPr>
            <a:endParaRPr lang="en-US" sz="2400" dirty="0"/>
          </a:p>
          <a:p>
            <a:pPr>
              <a:lnSpc>
                <a:spcPct val="90000"/>
              </a:lnSpc>
              <a:buClr>
                <a:srgbClr val="9A7E50"/>
              </a:buClr>
            </a:pPr>
            <a:r>
              <a:rPr lang="en-US" sz="2400" dirty="0" err="1"/>
              <a:t>Após</a:t>
            </a:r>
            <a:r>
              <a:rPr lang="en-US" sz="2400" dirty="0"/>
              <a:t> a </a:t>
            </a:r>
            <a:r>
              <a:rPr lang="en-US" sz="2400" dirty="0" err="1"/>
              <a:t>transgressão</a:t>
            </a:r>
            <a:r>
              <a:rPr lang="en-US" sz="2400" dirty="0"/>
              <a:t>, o </a:t>
            </a:r>
            <a:r>
              <a:rPr lang="en-US" sz="2400" dirty="0" err="1"/>
              <a:t>casal</a:t>
            </a:r>
            <a:r>
              <a:rPr lang="en-US" sz="2400" dirty="0"/>
              <a:t> </a:t>
            </a:r>
            <a:r>
              <a:rPr lang="en-US" sz="2400" dirty="0" err="1"/>
              <a:t>percebe</a:t>
            </a:r>
            <a:r>
              <a:rPr lang="en-US" sz="2400" dirty="0"/>
              <a:t> que </a:t>
            </a:r>
            <a:r>
              <a:rPr lang="en-US" sz="2400" dirty="0" err="1"/>
              <a:t>estava</a:t>
            </a:r>
            <a:r>
              <a:rPr lang="en-US" sz="2400" dirty="0"/>
              <a:t> nu e sente </a:t>
            </a:r>
            <a:r>
              <a:rPr lang="en-US" sz="2400" dirty="0" err="1"/>
              <a:t>vergonha</a:t>
            </a:r>
            <a:r>
              <a:rPr lang="en-US" sz="2400" dirty="0"/>
              <a:t>, </a:t>
            </a:r>
            <a:r>
              <a:rPr lang="en-US" sz="2400" dirty="0" err="1"/>
              <a:t>esconde</a:t>
            </a:r>
            <a:r>
              <a:rPr lang="en-US" sz="2400" dirty="0"/>
              <a:t>-se de Deus. A </a:t>
            </a:r>
            <a:r>
              <a:rPr lang="en-US" sz="2400" dirty="0" err="1"/>
              <a:t>nudez</a:t>
            </a:r>
            <a:r>
              <a:rPr lang="en-US" sz="2400" dirty="0"/>
              <a:t>, </a:t>
            </a:r>
            <a:r>
              <a:rPr lang="en-US" sz="2400" dirty="0" err="1"/>
              <a:t>além</a:t>
            </a:r>
            <a:r>
              <a:rPr lang="en-US" sz="2400" dirty="0"/>
              <a:t> da </a:t>
            </a:r>
            <a:r>
              <a:rPr lang="en-US" sz="2400" dirty="0" err="1"/>
              <a:t>fragilidade</a:t>
            </a:r>
            <a:r>
              <a:rPr lang="en-US" sz="2400" dirty="0"/>
              <a:t> </a:t>
            </a:r>
            <a:r>
              <a:rPr lang="en-US" sz="2400" dirty="0" err="1"/>
              <a:t>corpórea</a:t>
            </a:r>
            <a:r>
              <a:rPr lang="en-US" sz="2400" dirty="0"/>
              <a:t>, </a:t>
            </a:r>
            <a:r>
              <a:rPr lang="en-US" sz="2400" dirty="0" err="1"/>
              <a:t>revela</a:t>
            </a:r>
            <a:r>
              <a:rPr lang="en-US" sz="2400" dirty="0"/>
              <a:t> algo que é </a:t>
            </a:r>
            <a:r>
              <a:rPr lang="en-US" sz="2400" dirty="0" err="1"/>
              <a:t>fundamentalmente</a:t>
            </a:r>
            <a:r>
              <a:rPr lang="en-US" sz="2400" dirty="0"/>
              <a:t> </a:t>
            </a:r>
            <a:r>
              <a:rPr lang="en-US" sz="2400" dirty="0" err="1"/>
              <a:t>humano</a:t>
            </a:r>
            <a:r>
              <a:rPr lang="en-US" sz="2400" dirty="0"/>
              <a:t>, o </a:t>
            </a:r>
            <a:r>
              <a:rPr lang="en-US" sz="2400" dirty="0" err="1"/>
              <a:t>sentimento</a:t>
            </a:r>
            <a:r>
              <a:rPr lang="en-US" sz="2400" dirty="0"/>
              <a:t> de pudor, </a:t>
            </a:r>
            <a:r>
              <a:rPr lang="en-US" sz="2400" dirty="0" err="1"/>
              <a:t>origem</a:t>
            </a:r>
            <a:r>
              <a:rPr lang="en-US" sz="2400" dirty="0"/>
              <a:t>, </a:t>
            </a:r>
            <a:r>
              <a:rPr lang="en-US" sz="2400" dirty="0" err="1"/>
              <a:t>segundo</a:t>
            </a:r>
            <a:r>
              <a:rPr lang="en-US" sz="2400" dirty="0"/>
              <a:t> </a:t>
            </a:r>
            <a:r>
              <a:rPr lang="en-US" sz="2400" dirty="0" err="1"/>
              <a:t>alguns</a:t>
            </a:r>
            <a:r>
              <a:rPr lang="en-US" sz="2400" dirty="0"/>
              <a:t> </a:t>
            </a:r>
            <a:r>
              <a:rPr lang="en-US" sz="2400" dirty="0" err="1"/>
              <a:t>filósofos</a:t>
            </a:r>
            <a:r>
              <a:rPr lang="en-US" sz="2400" dirty="0"/>
              <a:t>, da </a:t>
            </a:r>
            <a:r>
              <a:rPr lang="en-US" sz="2400" dirty="0" err="1"/>
              <a:t>ética</a:t>
            </a:r>
            <a:r>
              <a:rPr lang="en-US" sz="2400" dirty="0"/>
              <a:t>.</a:t>
            </a:r>
          </a:p>
          <a:p>
            <a:pPr>
              <a:lnSpc>
                <a:spcPct val="90000"/>
              </a:lnSpc>
              <a:buClr>
                <a:srgbClr val="9A7E50"/>
              </a:buClr>
            </a:pPr>
            <a:r>
              <a:rPr lang="en-US" sz="2400" dirty="0"/>
              <a:t>Deus </a:t>
            </a:r>
            <a:r>
              <a:rPr lang="en-US" sz="2400" dirty="0" err="1"/>
              <a:t>faz</a:t>
            </a:r>
            <a:r>
              <a:rPr lang="en-US" sz="2400" dirty="0"/>
              <a:t> </a:t>
            </a:r>
            <a:r>
              <a:rPr lang="en-US" sz="2400" dirty="0" err="1"/>
              <a:t>vestimentas</a:t>
            </a:r>
            <a:r>
              <a:rPr lang="en-US" sz="2400" dirty="0"/>
              <a:t> de </a:t>
            </a:r>
            <a:r>
              <a:rPr lang="en-US" sz="2400" dirty="0" err="1"/>
              <a:t>pele</a:t>
            </a:r>
            <a:r>
              <a:rPr lang="en-US" sz="2400" dirty="0"/>
              <a:t> e </a:t>
            </a:r>
            <a:r>
              <a:rPr lang="en-US" sz="2400" dirty="0" err="1"/>
              <a:t>cobre</a:t>
            </a:r>
            <a:r>
              <a:rPr lang="en-US" sz="2400" dirty="0"/>
              <a:t> o </a:t>
            </a:r>
            <a:r>
              <a:rPr lang="en-US" sz="2400" dirty="0" err="1"/>
              <a:t>casal</a:t>
            </a:r>
            <a:r>
              <a:rPr lang="en-US" sz="2400" dirty="0"/>
              <a:t>, que </a:t>
            </a:r>
            <a:r>
              <a:rPr lang="en-US" sz="2400" dirty="0" err="1"/>
              <a:t>fará</a:t>
            </a:r>
            <a:r>
              <a:rPr lang="en-US" sz="2400" dirty="0"/>
              <a:t> </a:t>
            </a:r>
            <a:r>
              <a:rPr lang="en-US" sz="2400" dirty="0" err="1"/>
              <a:t>doravante</a:t>
            </a:r>
            <a:r>
              <a:rPr lang="en-US" sz="2400" dirty="0"/>
              <a:t> a </a:t>
            </a:r>
            <a:r>
              <a:rPr lang="en-US" sz="2400" dirty="0" err="1"/>
              <a:t>experiência</a:t>
            </a:r>
            <a:r>
              <a:rPr lang="en-US" sz="2400" dirty="0"/>
              <a:t> de que </a:t>
            </a:r>
            <a:r>
              <a:rPr lang="en-US" sz="2400" dirty="0" err="1"/>
              <a:t>precisa</a:t>
            </a:r>
            <a:r>
              <a:rPr lang="en-US" sz="2400" dirty="0"/>
              <a:t> </a:t>
            </a:r>
            <a:r>
              <a:rPr lang="en-US" sz="2400" dirty="0" err="1"/>
              <a:t>trabalhar</a:t>
            </a:r>
            <a:r>
              <a:rPr lang="en-US" sz="2400" dirty="0"/>
              <a:t> para </a:t>
            </a:r>
            <a:r>
              <a:rPr lang="en-US" sz="2400" dirty="0" err="1"/>
              <a:t>tirar</a:t>
            </a:r>
            <a:r>
              <a:rPr lang="en-US" sz="2400" dirty="0"/>
              <a:t> o </a:t>
            </a:r>
            <a:r>
              <a:rPr lang="en-US" sz="2400" dirty="0" err="1"/>
              <a:t>pão</a:t>
            </a:r>
            <a:r>
              <a:rPr lang="en-US" sz="2400" dirty="0"/>
              <a:t> de </a:t>
            </a:r>
            <a:r>
              <a:rPr lang="en-US" sz="2400" dirty="0" err="1"/>
              <a:t>cada</a:t>
            </a:r>
            <a:r>
              <a:rPr lang="en-US" sz="2400" dirty="0"/>
              <a:t> </a:t>
            </a:r>
            <a:r>
              <a:rPr lang="en-US" sz="2400" dirty="0" err="1"/>
              <a:t>dia</a:t>
            </a:r>
            <a:r>
              <a:rPr lang="en-US" sz="2400" dirty="0"/>
              <a:t> da terra; que as </a:t>
            </a:r>
            <a:r>
              <a:rPr lang="en-US" sz="2400" dirty="0" err="1"/>
              <a:t>relações</a:t>
            </a:r>
            <a:r>
              <a:rPr lang="en-US" sz="2400" dirty="0"/>
              <a:t> com o </a:t>
            </a:r>
            <a:r>
              <a:rPr lang="en-US" sz="2400" dirty="0" err="1"/>
              <a:t>sexo</a:t>
            </a:r>
            <a:r>
              <a:rPr lang="en-US" sz="2400" dirty="0"/>
              <a:t> </a:t>
            </a:r>
            <a:r>
              <a:rPr lang="en-US" sz="2400" dirty="0" err="1"/>
              <a:t>oposto</a:t>
            </a:r>
            <a:r>
              <a:rPr lang="en-US" sz="2400" dirty="0"/>
              <a:t> é </a:t>
            </a:r>
            <a:r>
              <a:rPr lang="en-US" sz="2400" dirty="0" err="1"/>
              <a:t>lugar</a:t>
            </a:r>
            <a:r>
              <a:rPr lang="en-US" sz="2400" dirty="0"/>
              <a:t> de </a:t>
            </a:r>
            <a:r>
              <a:rPr lang="en-US" sz="2400" dirty="0" err="1"/>
              <a:t>conflito</a:t>
            </a:r>
            <a:r>
              <a:rPr lang="en-US" sz="2400" dirty="0"/>
              <a:t> e </a:t>
            </a:r>
            <a:r>
              <a:rPr lang="en-US" sz="2400" dirty="0" err="1"/>
              <a:t>dominação</a:t>
            </a:r>
            <a:r>
              <a:rPr lang="en-US" sz="2400" dirty="0"/>
              <a:t>. </a:t>
            </a:r>
          </a:p>
        </p:txBody>
      </p:sp>
      <p:pic>
        <p:nvPicPr>
          <p:cNvPr id="3074" name="Picture 2" descr="Ver a imagem de origem">
            <a:extLst>
              <a:ext uri="{FF2B5EF4-FFF2-40B4-BE49-F238E27FC236}">
                <a16:creationId xmlns:a16="http://schemas.microsoft.com/office/drawing/2014/main" id="{5B470039-544A-DCD5-FC98-8D58C8140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6430" y="1789066"/>
            <a:ext cx="5122653" cy="375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5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5" name="Rectangle 27654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2F563A"/>
                </a:solidFill>
              </a:rPr>
              <a:t>Habitar a fragilidade como lugar teológico e pastoral</a:t>
            </a:r>
          </a:p>
        </p:txBody>
      </p:sp>
      <p:sp>
        <p:nvSpPr>
          <p:cNvPr id="27657" name="Rectangle 27656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2F56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3" y="2139043"/>
            <a:ext cx="5431267" cy="3830633"/>
          </a:xfrm>
        </p:spPr>
        <p:txBody>
          <a:bodyPr>
            <a:normAutofit/>
          </a:bodyPr>
          <a:lstStyle/>
          <a:p>
            <a:pPr>
              <a:buClr>
                <a:srgbClr val="A8AB3F"/>
              </a:buClr>
            </a:pPr>
            <a:r>
              <a:rPr lang="pt-BR" altLang="pt-BR" sz="2800" dirty="0"/>
              <a:t>A diferença encontra no cristianismo sua expressão última, pois é existência vivida até o limite, que conduz a intersubjetividade ao extremo da doação de sua própria vida, na lógica inaugurada pelo messias. </a:t>
            </a:r>
            <a:endParaRPr lang="en-US" sz="2800" dirty="0"/>
          </a:p>
        </p:txBody>
      </p:sp>
      <p:pic>
        <p:nvPicPr>
          <p:cNvPr id="27650" name="Picture 2" descr="Ver a imagem de origem">
            <a:extLst>
              <a:ext uri="{FF2B5EF4-FFF2-40B4-BE49-F238E27FC236}">
                <a16:creationId xmlns:a16="http://schemas.microsoft.com/office/drawing/2014/main" id="{500E96B2-FEE3-3265-8AF3-0485D02AC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8220" y="2547213"/>
            <a:ext cx="5770900" cy="34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9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0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Rectangle 28678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500" b="1">
                <a:solidFill>
                  <a:schemeClr val="tx1"/>
                </a:solidFill>
              </a:rPr>
              <a:t>Habitar a fragilidade como lugar teológico e pastoral</a:t>
            </a:r>
          </a:p>
        </p:txBody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14" y="1747157"/>
            <a:ext cx="7022727" cy="4428689"/>
          </a:xfrm>
        </p:spPr>
        <p:txBody>
          <a:bodyPr>
            <a:normAutofit/>
          </a:bodyPr>
          <a:lstStyle/>
          <a:p>
            <a:pPr>
              <a:buClr>
                <a:srgbClr val="F1F578"/>
              </a:buClr>
            </a:pPr>
            <a:endParaRPr lang="pt-BR" altLang="pt-BR" sz="2800" dirty="0"/>
          </a:p>
          <a:p>
            <a:pPr>
              <a:buClr>
                <a:srgbClr val="F1F578"/>
              </a:buClr>
            </a:pPr>
            <a:r>
              <a:rPr lang="pt-BR" altLang="pt-BR" sz="2800" dirty="0"/>
              <a:t>A lógica da kenosis, como lógica da doação, implica três dimensões constitutivas: constituição do sujeito em sua relação ao outro; finalidade ética que orienta seu agir no sentido da compaixão; abertura ao transcendente teologal, que vincula a pessoa ao mistério do divino.</a:t>
            </a:r>
          </a:p>
        </p:txBody>
      </p:sp>
      <p:pic>
        <p:nvPicPr>
          <p:cNvPr id="28674" name="Picture 2" descr="O mistério da Santíssima Trindade">
            <a:extLst>
              <a:ext uri="{FF2B5EF4-FFF2-40B4-BE49-F238E27FC236}">
                <a16:creationId xmlns:a16="http://schemas.microsoft.com/office/drawing/2014/main" id="{4BCCCA8C-68B8-A896-1DC1-A8F26851EA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6" r="9181"/>
          <a:stretch/>
        </p:blipFill>
        <p:spPr bwMode="auto">
          <a:xfrm>
            <a:off x="7202342" y="1020536"/>
            <a:ext cx="4619543" cy="51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570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700" b="1"/>
              <a:t>Habitar a fragilidade como lugar teológico e pastoral</a:t>
            </a:r>
          </a:p>
        </p:txBody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905001"/>
            <a:ext cx="5981699" cy="4448984"/>
          </a:xfrm>
        </p:spPr>
        <p:txBody>
          <a:bodyPr>
            <a:normAutofit lnSpcReduction="10000"/>
          </a:bodyPr>
          <a:lstStyle/>
          <a:p>
            <a:pPr>
              <a:buClr>
                <a:srgbClr val="BF7968"/>
              </a:buClr>
            </a:pPr>
            <a:r>
              <a:rPr lang="en-US" sz="2400" dirty="0" err="1">
                <a:solidFill>
                  <a:srgbClr val="000000"/>
                </a:solidFill>
              </a:rPr>
              <a:t>Teologicamente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falando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portanto</a:t>
            </a:r>
            <a:r>
              <a:rPr lang="en-US" sz="2400" dirty="0">
                <a:solidFill>
                  <a:srgbClr val="000000"/>
                </a:solidFill>
              </a:rPr>
              <a:t>, a </a:t>
            </a:r>
            <a:r>
              <a:rPr lang="en-US" sz="2400" dirty="0" err="1">
                <a:solidFill>
                  <a:srgbClr val="000000"/>
                </a:solidFill>
              </a:rPr>
              <a:t>fragilidade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já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bíblia</a:t>
            </a:r>
            <a:r>
              <a:rPr lang="en-US" sz="2400" dirty="0">
                <a:solidFill>
                  <a:srgbClr val="000000"/>
                </a:solidFill>
              </a:rPr>
              <a:t>, mas </a:t>
            </a:r>
            <a:r>
              <a:rPr lang="en-US" sz="2400" dirty="0" err="1">
                <a:solidFill>
                  <a:srgbClr val="000000"/>
                </a:solidFill>
              </a:rPr>
              <a:t>também</a:t>
            </a:r>
            <a:r>
              <a:rPr lang="en-US" sz="2400" dirty="0">
                <a:solidFill>
                  <a:srgbClr val="000000"/>
                </a:solidFill>
              </a:rPr>
              <a:t> no conjunto da </a:t>
            </a:r>
            <a:r>
              <a:rPr lang="en-US" sz="2400" dirty="0" err="1">
                <a:solidFill>
                  <a:srgbClr val="000000"/>
                </a:solidFill>
              </a:rPr>
              <a:t>reflexão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teológica</a:t>
            </a:r>
            <a:r>
              <a:rPr lang="en-US" sz="2400" dirty="0">
                <a:solidFill>
                  <a:srgbClr val="000000"/>
                </a:solidFill>
              </a:rPr>
              <a:t>, é </a:t>
            </a:r>
            <a:r>
              <a:rPr lang="en-US" sz="2400" dirty="0" err="1">
                <a:solidFill>
                  <a:srgbClr val="000000"/>
                </a:solidFill>
              </a:rPr>
              <a:t>lugar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revelação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</a:p>
          <a:p>
            <a:pPr>
              <a:buClr>
                <a:srgbClr val="BF7968"/>
              </a:buClr>
            </a:pPr>
            <a:r>
              <a:rPr lang="en-US" sz="2400" dirty="0">
                <a:solidFill>
                  <a:srgbClr val="000000"/>
                </a:solidFill>
              </a:rPr>
              <a:t>Como indica o </a:t>
            </a:r>
            <a:r>
              <a:rPr lang="en-US" sz="2400" dirty="0" err="1">
                <a:solidFill>
                  <a:srgbClr val="000000"/>
                </a:solidFill>
              </a:rPr>
              <a:t>texto</a:t>
            </a:r>
            <a:r>
              <a:rPr lang="en-US" sz="2400" dirty="0">
                <a:solidFill>
                  <a:srgbClr val="000000"/>
                </a:solidFill>
              </a:rPr>
              <a:t> que serve de </a:t>
            </a:r>
            <a:r>
              <a:rPr lang="en-US" sz="2400" dirty="0" err="1">
                <a:solidFill>
                  <a:srgbClr val="000000"/>
                </a:solidFill>
              </a:rPr>
              <a:t>fundamentação</a:t>
            </a:r>
            <a:r>
              <a:rPr lang="en-US" sz="2400" dirty="0">
                <a:solidFill>
                  <a:srgbClr val="000000"/>
                </a:solidFill>
              </a:rPr>
              <a:t> a </a:t>
            </a:r>
            <a:r>
              <a:rPr lang="en-US" sz="2400" dirty="0" err="1">
                <a:solidFill>
                  <a:srgbClr val="000000"/>
                </a:solidFill>
              </a:rPr>
              <a:t>essa</a:t>
            </a:r>
            <a:r>
              <a:rPr lang="en-US" sz="2400" dirty="0">
                <a:solidFill>
                  <a:srgbClr val="000000"/>
                </a:solidFill>
              </a:rPr>
              <a:t> Assembleia, “é </a:t>
            </a:r>
            <a:r>
              <a:rPr lang="en-US" sz="2400" dirty="0" err="1">
                <a:solidFill>
                  <a:srgbClr val="000000"/>
                </a:solidFill>
              </a:rPr>
              <a:t>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fraqueza</a:t>
            </a:r>
            <a:r>
              <a:rPr lang="en-US" sz="2400" dirty="0">
                <a:solidFill>
                  <a:srgbClr val="000000"/>
                </a:solidFill>
              </a:rPr>
              <a:t> que a </a:t>
            </a:r>
            <a:r>
              <a:rPr lang="en-US" sz="2400" dirty="0" err="1">
                <a:solidFill>
                  <a:srgbClr val="000000"/>
                </a:solidFill>
              </a:rPr>
              <a:t>força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divina</a:t>
            </a:r>
            <a:r>
              <a:rPr lang="en-US" sz="2400" dirty="0">
                <a:solidFill>
                  <a:srgbClr val="000000"/>
                </a:solidFill>
              </a:rPr>
              <a:t> se </a:t>
            </a:r>
            <a:r>
              <a:rPr lang="en-US" sz="2400" dirty="0" err="1">
                <a:solidFill>
                  <a:srgbClr val="000000"/>
                </a:solidFill>
              </a:rPr>
              <a:t>plenifica</a:t>
            </a:r>
            <a:r>
              <a:rPr lang="en-US" sz="2400" dirty="0">
                <a:solidFill>
                  <a:srgbClr val="000000"/>
                </a:solidFill>
              </a:rPr>
              <a:t>” (2Cor 12,9). A </a:t>
            </a:r>
            <a:r>
              <a:rPr lang="en-US" sz="2400" dirty="0" err="1">
                <a:solidFill>
                  <a:srgbClr val="000000"/>
                </a:solidFill>
              </a:rPr>
              <a:t>experiência</a:t>
            </a:r>
            <a:r>
              <a:rPr lang="en-US" sz="2400" dirty="0">
                <a:solidFill>
                  <a:srgbClr val="000000"/>
                </a:solidFill>
              </a:rPr>
              <a:t> da </a:t>
            </a:r>
            <a:r>
              <a:rPr lang="en-US" sz="2400" dirty="0" err="1">
                <a:solidFill>
                  <a:srgbClr val="000000"/>
                </a:solidFill>
              </a:rPr>
              <a:t>fraqueza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coloca-nos</a:t>
            </a:r>
            <a:r>
              <a:rPr lang="en-US" sz="2400" dirty="0">
                <a:solidFill>
                  <a:srgbClr val="000000"/>
                </a:solidFill>
              </a:rPr>
              <a:t> em </a:t>
            </a:r>
            <a:r>
              <a:rPr lang="en-US" sz="2400" dirty="0" err="1">
                <a:solidFill>
                  <a:srgbClr val="000000"/>
                </a:solidFill>
              </a:rPr>
              <a:t>situação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acolhimento</a:t>
            </a:r>
            <a:r>
              <a:rPr lang="en-US" sz="2400" dirty="0">
                <a:solidFill>
                  <a:srgbClr val="000000"/>
                </a:solidFill>
              </a:rPr>
              <a:t> da </a:t>
            </a:r>
            <a:r>
              <a:rPr lang="en-US" sz="2400" dirty="0" err="1">
                <a:solidFill>
                  <a:srgbClr val="000000"/>
                </a:solidFill>
              </a:rPr>
              <a:t>graça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nos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torna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interdependente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nos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faz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experimentar</a:t>
            </a:r>
            <a:r>
              <a:rPr lang="en-US" sz="2400" dirty="0">
                <a:solidFill>
                  <a:srgbClr val="000000"/>
                </a:solidFill>
              </a:rPr>
              <a:t> a </a:t>
            </a:r>
            <a:r>
              <a:rPr lang="en-US" sz="2400" dirty="0" err="1">
                <a:solidFill>
                  <a:srgbClr val="000000"/>
                </a:solidFill>
              </a:rPr>
              <a:t>gratuidade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9698" name="Picture 2" descr="Ver a imagem de origem">
            <a:extLst>
              <a:ext uri="{FF2B5EF4-FFF2-40B4-BE49-F238E27FC236}">
                <a16:creationId xmlns:a16="http://schemas.microsoft.com/office/drawing/2014/main" id="{557A1A67-97B3-341D-DF0F-DADEBD5A3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4170" y="2141594"/>
            <a:ext cx="5722900" cy="348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96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700" b="1"/>
              <a:t>Habitar a fragilidade como lugar teológico e pastoral</a:t>
            </a:r>
          </a:p>
        </p:txBody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85" y="1904999"/>
            <a:ext cx="5451627" cy="4528457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BF7968"/>
              </a:buClr>
            </a:pPr>
            <a:r>
              <a:rPr lang="en-US" sz="2800" dirty="0">
                <a:solidFill>
                  <a:srgbClr val="000000"/>
                </a:solidFill>
              </a:rPr>
              <a:t>Como </a:t>
            </a:r>
            <a:r>
              <a:rPr lang="en-US" sz="2800" dirty="0" err="1">
                <a:solidFill>
                  <a:srgbClr val="000000"/>
                </a:solidFill>
              </a:rPr>
              <a:t>vimos</a:t>
            </a:r>
            <a:r>
              <a:rPr lang="en-US" sz="2800" dirty="0">
                <a:solidFill>
                  <a:srgbClr val="000000"/>
                </a:solidFill>
              </a:rPr>
              <a:t> no </a:t>
            </a:r>
            <a:r>
              <a:rPr lang="en-US" sz="2800" dirty="0" err="1">
                <a:solidFill>
                  <a:srgbClr val="000000"/>
                </a:solidFill>
              </a:rPr>
              <a:t>primeiro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encontro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não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só</a:t>
            </a:r>
            <a:r>
              <a:rPr lang="en-US" sz="2800" dirty="0">
                <a:solidFill>
                  <a:srgbClr val="000000"/>
                </a:solidFill>
              </a:rPr>
              <a:t> o </a:t>
            </a:r>
            <a:r>
              <a:rPr lang="en-US" sz="2800" dirty="0" err="1">
                <a:solidFill>
                  <a:srgbClr val="000000"/>
                </a:solidFill>
              </a:rPr>
              <a:t>indivíduo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pós-moderno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vive</a:t>
            </a:r>
            <a:r>
              <a:rPr lang="en-US" sz="2800" dirty="0">
                <a:solidFill>
                  <a:srgbClr val="000000"/>
                </a:solidFill>
              </a:rPr>
              <a:t> a </a:t>
            </a:r>
            <a:r>
              <a:rPr lang="en-US" sz="2800" dirty="0" err="1">
                <a:solidFill>
                  <a:srgbClr val="000000"/>
                </a:solidFill>
              </a:rPr>
              <a:t>experiência</a:t>
            </a:r>
            <a:r>
              <a:rPr lang="en-US" sz="2800" dirty="0">
                <a:solidFill>
                  <a:srgbClr val="000000"/>
                </a:solidFill>
              </a:rPr>
              <a:t> da </a:t>
            </a:r>
            <a:r>
              <a:rPr lang="en-US" sz="2800" dirty="0" err="1">
                <a:solidFill>
                  <a:srgbClr val="000000"/>
                </a:solidFill>
              </a:rPr>
              <a:t>fragilidade</a:t>
            </a:r>
            <a:r>
              <a:rPr lang="en-US" sz="2800" dirty="0">
                <a:solidFill>
                  <a:srgbClr val="000000"/>
                </a:solidFill>
              </a:rPr>
              <a:t>. </a:t>
            </a:r>
            <a:r>
              <a:rPr lang="en-US" sz="2800" dirty="0" err="1">
                <a:solidFill>
                  <a:srgbClr val="000000"/>
                </a:solidFill>
              </a:rPr>
              <a:t>Também</a:t>
            </a:r>
            <a:r>
              <a:rPr lang="en-US" sz="2800" dirty="0">
                <a:solidFill>
                  <a:srgbClr val="000000"/>
                </a:solidFill>
              </a:rPr>
              <a:t> a </a:t>
            </a:r>
            <a:r>
              <a:rPr lang="en-US" sz="2800" dirty="0" err="1">
                <a:solidFill>
                  <a:srgbClr val="000000"/>
                </a:solidFill>
              </a:rPr>
              <a:t>criação</a:t>
            </a:r>
            <a:r>
              <a:rPr lang="en-US" sz="2800" dirty="0">
                <a:solidFill>
                  <a:srgbClr val="000000"/>
                </a:solidFill>
              </a:rPr>
              <a:t> que, </a:t>
            </a:r>
            <a:r>
              <a:rPr lang="en-US" sz="2800" dirty="0" err="1">
                <a:solidFill>
                  <a:srgbClr val="000000"/>
                </a:solidFill>
              </a:rPr>
              <a:t>como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diz</a:t>
            </a:r>
            <a:r>
              <a:rPr lang="en-US" sz="2800" dirty="0">
                <a:solidFill>
                  <a:srgbClr val="000000"/>
                </a:solidFill>
              </a:rPr>
              <a:t> Paulo, </a:t>
            </a:r>
            <a:r>
              <a:rPr lang="en-US" sz="2800" dirty="0" err="1">
                <a:solidFill>
                  <a:srgbClr val="000000"/>
                </a:solidFill>
              </a:rPr>
              <a:t>sofre</a:t>
            </a:r>
            <a:r>
              <a:rPr lang="en-US" sz="2800" dirty="0">
                <a:solidFill>
                  <a:srgbClr val="000000"/>
                </a:solidFill>
              </a:rPr>
              <a:t> “</a:t>
            </a:r>
            <a:r>
              <a:rPr lang="en-US" sz="2800" dirty="0" err="1">
                <a:solidFill>
                  <a:srgbClr val="000000"/>
                </a:solidFill>
              </a:rPr>
              <a:t>sofre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dores</a:t>
            </a:r>
            <a:r>
              <a:rPr lang="en-US" sz="2800" dirty="0">
                <a:solidFill>
                  <a:srgbClr val="000000"/>
                </a:solidFill>
              </a:rPr>
              <a:t> de </a:t>
            </a:r>
            <a:r>
              <a:rPr lang="en-US" sz="2800" dirty="0" err="1">
                <a:solidFill>
                  <a:srgbClr val="000000"/>
                </a:solidFill>
              </a:rPr>
              <a:t>parto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esperando</a:t>
            </a:r>
            <a:r>
              <a:rPr lang="en-US" sz="2800" dirty="0">
                <a:solidFill>
                  <a:srgbClr val="000000"/>
                </a:solidFill>
              </a:rPr>
              <a:t> a </a:t>
            </a:r>
            <a:r>
              <a:rPr lang="en-US" sz="2800" dirty="0" err="1">
                <a:solidFill>
                  <a:srgbClr val="000000"/>
                </a:solidFill>
              </a:rPr>
              <a:t>manifestação</a:t>
            </a:r>
            <a:r>
              <a:rPr lang="en-US" sz="2800" dirty="0">
                <a:solidFill>
                  <a:srgbClr val="000000"/>
                </a:solidFill>
              </a:rPr>
              <a:t> dos </a:t>
            </a:r>
            <a:r>
              <a:rPr lang="en-US" sz="2800" dirty="0" err="1">
                <a:solidFill>
                  <a:srgbClr val="000000"/>
                </a:solidFill>
              </a:rPr>
              <a:t>filhos</a:t>
            </a:r>
            <a:r>
              <a:rPr lang="en-US" sz="2800" dirty="0">
                <a:solidFill>
                  <a:srgbClr val="000000"/>
                </a:solidFill>
              </a:rPr>
              <a:t> de Deus” (Rm 8,22-28).</a:t>
            </a:r>
          </a:p>
          <a:p>
            <a:pPr>
              <a:buClr>
                <a:srgbClr val="BF7968"/>
              </a:buClr>
            </a:pPr>
            <a:r>
              <a:rPr lang="en-US" sz="2800" dirty="0">
                <a:solidFill>
                  <a:srgbClr val="000000"/>
                </a:solidFill>
              </a:rPr>
              <a:t>Como </a:t>
            </a:r>
            <a:r>
              <a:rPr lang="en-US" sz="2800" dirty="0" err="1">
                <a:solidFill>
                  <a:srgbClr val="000000"/>
                </a:solidFill>
              </a:rPr>
              <a:t>pensar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teologicamente</a:t>
            </a:r>
            <a:r>
              <a:rPr lang="en-US" sz="2800" dirty="0">
                <a:solidFill>
                  <a:srgbClr val="000000"/>
                </a:solidFill>
              </a:rPr>
              <a:t> a </a:t>
            </a:r>
            <a:r>
              <a:rPr lang="en-US" sz="2800" dirty="0" err="1">
                <a:solidFill>
                  <a:srgbClr val="000000"/>
                </a:solidFill>
              </a:rPr>
              <a:t>fragilidade</a:t>
            </a:r>
            <a:r>
              <a:rPr lang="en-US" sz="2800" dirty="0">
                <a:solidFill>
                  <a:srgbClr val="000000"/>
                </a:solidFill>
              </a:rPr>
              <a:t> a qual é </a:t>
            </a:r>
            <a:r>
              <a:rPr lang="en-US" sz="2800" dirty="0" err="1">
                <a:solidFill>
                  <a:srgbClr val="000000"/>
                </a:solidFill>
              </a:rPr>
              <a:t>submetida</a:t>
            </a:r>
            <a:r>
              <a:rPr lang="en-US" sz="2800" dirty="0">
                <a:solidFill>
                  <a:srgbClr val="000000"/>
                </a:solidFill>
              </a:rPr>
              <a:t> a </a:t>
            </a:r>
            <a:r>
              <a:rPr lang="en-US" sz="2800" dirty="0" err="1">
                <a:solidFill>
                  <a:srgbClr val="000000"/>
                </a:solidFill>
              </a:rPr>
              <a:t>criação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</a:p>
          <a:p>
            <a:pPr>
              <a:buClr>
                <a:srgbClr val="BF7968"/>
              </a:buClr>
            </a:pP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30722" name="Picture 2" descr="Ver a imagem de origem">
            <a:extLst>
              <a:ext uri="{FF2B5EF4-FFF2-40B4-BE49-F238E27FC236}">
                <a16:creationId xmlns:a16="http://schemas.microsoft.com/office/drawing/2014/main" id="{9555A437-1373-D6DD-288F-B7BC188F3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8771" y="2198914"/>
            <a:ext cx="5195813" cy="316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4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1" name="Rectangle 10250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155C09"/>
                </a:solidFill>
              </a:rPr>
              <a:t>Habitar a fragilidade como lugar teológico e pastoral</a:t>
            </a:r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155C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632858"/>
            <a:ext cx="5708201" cy="4580036"/>
          </a:xfrm>
        </p:spPr>
        <p:txBody>
          <a:bodyPr>
            <a:normAutofit lnSpcReduction="10000"/>
          </a:bodyPr>
          <a:lstStyle/>
          <a:p>
            <a:pPr>
              <a:buClr>
                <a:srgbClr val="AE8131"/>
              </a:buClr>
            </a:pPr>
            <a:r>
              <a:rPr lang="en-US" sz="2400" dirty="0"/>
              <a:t>A </a:t>
            </a:r>
            <a:r>
              <a:rPr lang="en-US" sz="2400" dirty="0" err="1"/>
              <a:t>descoberta</a:t>
            </a:r>
            <a:r>
              <a:rPr lang="en-US" sz="2400" dirty="0"/>
              <a:t> do </a:t>
            </a:r>
            <a:r>
              <a:rPr lang="en-US" sz="2400" dirty="0" err="1"/>
              <a:t>mundo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sistema</a:t>
            </a:r>
            <a:r>
              <a:rPr lang="en-US" sz="2400" dirty="0"/>
              <a:t> </a:t>
            </a:r>
            <a:r>
              <a:rPr lang="en-US" sz="2400" dirty="0" err="1"/>
              <a:t>interconectado</a:t>
            </a:r>
            <a:r>
              <a:rPr lang="en-US" sz="2400" dirty="0"/>
              <a:t> é do </a:t>
            </a:r>
            <a:r>
              <a:rPr lang="en-US" sz="2400" dirty="0" err="1"/>
              <a:t>começo</a:t>
            </a:r>
            <a:r>
              <a:rPr lang="en-US" sz="2400" dirty="0"/>
              <a:t> do </a:t>
            </a:r>
            <a:r>
              <a:rPr lang="en-US" sz="2400" dirty="0" err="1"/>
              <a:t>século</a:t>
            </a:r>
            <a:r>
              <a:rPr lang="en-US" sz="2400" dirty="0"/>
              <a:t> XX.</a:t>
            </a:r>
          </a:p>
          <a:p>
            <a:pPr>
              <a:buClr>
                <a:srgbClr val="AE8131"/>
              </a:buClr>
            </a:pPr>
            <a:r>
              <a:rPr lang="en-US" sz="2400" dirty="0"/>
              <a:t>O </a:t>
            </a:r>
            <a:r>
              <a:rPr lang="en-US" sz="2400" dirty="0" err="1"/>
              <a:t>despertar</a:t>
            </a:r>
            <a:r>
              <a:rPr lang="en-US" sz="2400" dirty="0"/>
              <a:t> à </a:t>
            </a:r>
            <a:r>
              <a:rPr lang="en-US" sz="2400" dirty="0" err="1"/>
              <a:t>consciência</a:t>
            </a:r>
            <a:r>
              <a:rPr lang="en-US" sz="2400" dirty="0"/>
              <a:t> </a:t>
            </a:r>
            <a:r>
              <a:rPr lang="en-US" sz="2400" dirty="0" err="1"/>
              <a:t>ecológica</a:t>
            </a:r>
            <a:r>
              <a:rPr lang="en-US" sz="2400" dirty="0"/>
              <a:t>, </a:t>
            </a:r>
            <a:r>
              <a:rPr lang="en-US" sz="2400" dirty="0" err="1"/>
              <a:t>através</a:t>
            </a:r>
            <a:r>
              <a:rPr lang="en-US" sz="2400" dirty="0"/>
              <a:t> de </a:t>
            </a:r>
            <a:r>
              <a:rPr lang="en-US" sz="2400" dirty="0" err="1"/>
              <a:t>movimentos</a:t>
            </a:r>
            <a:r>
              <a:rPr lang="en-US" sz="2400" dirty="0"/>
              <a:t> </a:t>
            </a:r>
            <a:r>
              <a:rPr lang="en-US" sz="2400" dirty="0" err="1"/>
              <a:t>sociais</a:t>
            </a:r>
            <a:r>
              <a:rPr lang="en-US" sz="2400" dirty="0"/>
              <a:t> e politicos de </a:t>
            </a:r>
            <a:r>
              <a:rPr lang="en-US" sz="2400" dirty="0" err="1"/>
              <a:t>defesa</a:t>
            </a:r>
            <a:r>
              <a:rPr lang="en-US" sz="2400" dirty="0"/>
              <a:t> do </a:t>
            </a:r>
            <a:r>
              <a:rPr lang="en-US" sz="2400" dirty="0" err="1"/>
              <a:t>meio</a:t>
            </a:r>
            <a:r>
              <a:rPr lang="en-US" sz="2400" dirty="0"/>
              <a:t> </a:t>
            </a:r>
            <a:r>
              <a:rPr lang="en-US" sz="2400" dirty="0" err="1"/>
              <a:t>ambiente</a:t>
            </a:r>
            <a:r>
              <a:rPr lang="en-US" sz="2400" dirty="0"/>
              <a:t> </a:t>
            </a:r>
            <a:r>
              <a:rPr lang="en-US" sz="2400" dirty="0" err="1"/>
              <a:t>começou</a:t>
            </a:r>
            <a:r>
              <a:rPr lang="en-US" sz="2400" dirty="0"/>
              <a:t>, </a:t>
            </a:r>
            <a:r>
              <a:rPr lang="en-US" sz="2400" dirty="0" err="1"/>
              <a:t>sobretudo</a:t>
            </a:r>
            <a:r>
              <a:rPr lang="en-US" sz="2400" dirty="0"/>
              <a:t>, a </a:t>
            </a:r>
            <a:r>
              <a:rPr lang="en-US" sz="2400" dirty="0" err="1"/>
              <a:t>partir</a:t>
            </a:r>
            <a:r>
              <a:rPr lang="en-US" sz="2400" dirty="0"/>
              <a:t> da </a:t>
            </a:r>
            <a:r>
              <a:rPr lang="en-US" sz="2400" dirty="0" err="1"/>
              <a:t>década</a:t>
            </a:r>
            <a:r>
              <a:rPr lang="en-US" sz="2400" dirty="0"/>
              <a:t> de 1970.</a:t>
            </a:r>
          </a:p>
          <a:p>
            <a:pPr>
              <a:buClr>
                <a:srgbClr val="AE8131"/>
              </a:buClr>
            </a:pPr>
            <a:r>
              <a:rPr lang="en-US" sz="2400" dirty="0"/>
              <a:t>Na teologia, </a:t>
            </a:r>
            <a:r>
              <a:rPr lang="en-US" sz="2400" dirty="0" err="1"/>
              <a:t>uma</a:t>
            </a:r>
            <a:r>
              <a:rPr lang="en-US" sz="2400" dirty="0"/>
              <a:t> das </a:t>
            </a:r>
            <a:r>
              <a:rPr lang="en-US" sz="2400" dirty="0" err="1"/>
              <a:t>primeiras</a:t>
            </a:r>
            <a:r>
              <a:rPr lang="en-US" sz="2400" dirty="0"/>
              <a:t> </a:t>
            </a:r>
            <a:r>
              <a:rPr lang="en-US" sz="2400" dirty="0" err="1"/>
              <a:t>reflexões</a:t>
            </a:r>
            <a:r>
              <a:rPr lang="en-US" sz="2400" dirty="0"/>
              <a:t>, </a:t>
            </a:r>
            <a:r>
              <a:rPr lang="en-US" sz="2400" dirty="0" err="1"/>
              <a:t>feitas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Moltmann, é do final dos </a:t>
            </a:r>
            <a:r>
              <a:rPr lang="en-US" sz="2400" dirty="0" err="1"/>
              <a:t>anos</a:t>
            </a:r>
            <a:r>
              <a:rPr lang="en-US" sz="2400" dirty="0"/>
              <a:t> 1980.</a:t>
            </a:r>
          </a:p>
          <a:p>
            <a:pPr>
              <a:buClr>
                <a:srgbClr val="AE8131"/>
              </a:buClr>
            </a:pPr>
            <a:endParaRPr lang="en-US" sz="2400" dirty="0"/>
          </a:p>
        </p:txBody>
      </p:sp>
      <p:pic>
        <p:nvPicPr>
          <p:cNvPr id="3074" name="Picture 2" descr="Ver a imagem de origem">
            <a:extLst>
              <a:ext uri="{FF2B5EF4-FFF2-40B4-BE49-F238E27FC236}">
                <a16:creationId xmlns:a16="http://schemas.microsoft.com/office/drawing/2014/main" id="{95A412A3-2129-0529-5350-A08777DFF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8487" y="1951538"/>
            <a:ext cx="5451627" cy="327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5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1" name="Rectangle 10250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795349"/>
                </a:solidFill>
              </a:rPr>
              <a:t>Habitar a fragilidade como lugar teológico e pastoral</a:t>
            </a:r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7953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648" y="1616529"/>
            <a:ext cx="5982524" cy="4950971"/>
          </a:xfrm>
        </p:spPr>
        <p:txBody>
          <a:bodyPr>
            <a:normAutofit lnSpcReduction="10000"/>
          </a:bodyPr>
          <a:lstStyle/>
          <a:p>
            <a:pPr>
              <a:buClr>
                <a:srgbClr val="81E3F0"/>
              </a:buClr>
            </a:pP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teóricos</a:t>
            </a:r>
            <a:r>
              <a:rPr lang="en-US" sz="2400" dirty="0"/>
              <a:t> da </a:t>
            </a:r>
            <a:r>
              <a:rPr lang="en-US" sz="2400" dirty="0" err="1"/>
              <a:t>ecologia</a:t>
            </a:r>
            <a:r>
              <a:rPr lang="en-US" sz="2400" dirty="0"/>
              <a:t> </a:t>
            </a:r>
            <a:r>
              <a:rPr lang="en-US" sz="2400" dirty="0" err="1"/>
              <a:t>identificam</a:t>
            </a:r>
            <a:r>
              <a:rPr lang="en-US" sz="2400" dirty="0"/>
              <a:t> em </a:t>
            </a:r>
            <a:r>
              <a:rPr lang="en-US" sz="2400" dirty="0" err="1"/>
              <a:t>dois</a:t>
            </a:r>
            <a:r>
              <a:rPr lang="en-US" sz="2400" dirty="0"/>
              <a:t> </a:t>
            </a:r>
            <a:r>
              <a:rPr lang="en-US" sz="2400" dirty="0" err="1"/>
              <a:t>textos</a:t>
            </a:r>
            <a:r>
              <a:rPr lang="en-US" sz="2400" dirty="0"/>
              <a:t> do </a:t>
            </a:r>
            <a:r>
              <a:rPr lang="en-US" sz="2400" dirty="0" err="1"/>
              <a:t>relato</a:t>
            </a:r>
            <a:r>
              <a:rPr lang="en-US" sz="2400" dirty="0"/>
              <a:t> da </a:t>
            </a:r>
            <a:r>
              <a:rPr lang="en-US" sz="2400" dirty="0" err="1"/>
              <a:t>criação</a:t>
            </a:r>
            <a:r>
              <a:rPr lang="en-US" sz="2400" dirty="0"/>
              <a:t> do </a:t>
            </a:r>
            <a:r>
              <a:rPr lang="en-US" sz="2400" dirty="0" err="1"/>
              <a:t>Gênesis</a:t>
            </a:r>
            <a:r>
              <a:rPr lang="en-US" sz="2400" dirty="0"/>
              <a:t> a </a:t>
            </a:r>
            <a:r>
              <a:rPr lang="en-US" sz="2400" dirty="0" err="1"/>
              <a:t>fonte</a:t>
            </a:r>
            <a:r>
              <a:rPr lang="en-US" sz="2400" dirty="0"/>
              <a:t> da </a:t>
            </a:r>
            <a:r>
              <a:rPr lang="en-US" sz="2400" dirty="0" err="1"/>
              <a:t>maneira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o ser </a:t>
            </a:r>
            <a:r>
              <a:rPr lang="en-US" sz="2400" dirty="0" err="1"/>
              <a:t>humano</a:t>
            </a:r>
            <a:r>
              <a:rPr lang="en-US" sz="2400" dirty="0"/>
              <a:t> se </a:t>
            </a:r>
            <a:r>
              <a:rPr lang="en-US" sz="2400" dirty="0" err="1"/>
              <a:t>relaciona</a:t>
            </a:r>
            <a:r>
              <a:rPr lang="en-US" sz="2400" dirty="0"/>
              <a:t> com o </a:t>
            </a:r>
            <a:r>
              <a:rPr lang="en-US" sz="2400" dirty="0" err="1"/>
              <a:t>mundo</a:t>
            </a:r>
            <a:r>
              <a:rPr lang="en-US" sz="2400" dirty="0"/>
              <a:t>: o </a:t>
            </a:r>
            <a:r>
              <a:rPr lang="en-US" sz="2400" dirty="0" err="1"/>
              <a:t>chamado</a:t>
            </a:r>
            <a:r>
              <a:rPr lang="en-US" sz="2400" dirty="0"/>
              <a:t> </a:t>
            </a:r>
            <a:r>
              <a:rPr lang="en-US" sz="2400" dirty="0" err="1"/>
              <a:t>mandato</a:t>
            </a:r>
            <a:r>
              <a:rPr lang="en-US" sz="2400" dirty="0"/>
              <a:t> (</a:t>
            </a:r>
            <a:r>
              <a:rPr lang="en-US" sz="2400" dirty="0" err="1"/>
              <a:t>crescei</a:t>
            </a:r>
            <a:r>
              <a:rPr lang="en-US" sz="2400" dirty="0"/>
              <a:t>, </a:t>
            </a:r>
            <a:r>
              <a:rPr lang="en-US" sz="2400" dirty="0" err="1"/>
              <a:t>multiplicai</a:t>
            </a:r>
            <a:r>
              <a:rPr lang="en-US" sz="2400" dirty="0"/>
              <a:t> e </a:t>
            </a:r>
            <a:r>
              <a:rPr lang="en-US" sz="2400" dirty="0" err="1"/>
              <a:t>submetei</a:t>
            </a:r>
            <a:r>
              <a:rPr lang="en-US" sz="2400" dirty="0"/>
              <a:t> a terra) e a </a:t>
            </a:r>
            <a:r>
              <a:rPr lang="en-US" sz="2400" dirty="0" err="1"/>
              <a:t>perspectiva</a:t>
            </a:r>
            <a:r>
              <a:rPr lang="en-US" sz="2400" dirty="0"/>
              <a:t> de </a:t>
            </a:r>
            <a:r>
              <a:rPr lang="en-US" sz="2400" dirty="0" err="1"/>
              <a:t>fundo</a:t>
            </a:r>
            <a:r>
              <a:rPr lang="en-US" sz="2400" dirty="0"/>
              <a:t>, que </a:t>
            </a:r>
            <a:r>
              <a:rPr lang="en-US" sz="2400" dirty="0" err="1"/>
              <a:t>desacralizou</a:t>
            </a:r>
            <a:r>
              <a:rPr lang="en-US" sz="2400" dirty="0"/>
              <a:t> o </a:t>
            </a:r>
            <a:r>
              <a:rPr lang="en-US" sz="2400" dirty="0" err="1"/>
              <a:t>mundo</a:t>
            </a:r>
            <a:r>
              <a:rPr lang="en-US" sz="2400" dirty="0"/>
              <a:t>, </a:t>
            </a:r>
            <a:r>
              <a:rPr lang="en-US" sz="2400" dirty="0" err="1"/>
              <a:t>como</a:t>
            </a:r>
            <a:r>
              <a:rPr lang="en-US" sz="2400" dirty="0"/>
              <a:t> a da </a:t>
            </a:r>
            <a:r>
              <a:rPr lang="en-US" sz="2400" dirty="0" err="1"/>
              <a:t>criação</a:t>
            </a:r>
            <a:r>
              <a:rPr lang="en-US" sz="2400" dirty="0"/>
              <a:t> dos “</a:t>
            </a:r>
            <a:r>
              <a:rPr lang="en-US" sz="2400" dirty="0" err="1"/>
              <a:t>luzeiros</a:t>
            </a:r>
            <a:r>
              <a:rPr lang="en-US" sz="2400" dirty="0"/>
              <a:t>”, que </a:t>
            </a:r>
            <a:r>
              <a:rPr lang="en-US" sz="2400" dirty="0" err="1"/>
              <a:t>não</a:t>
            </a:r>
            <a:r>
              <a:rPr lang="en-US" sz="2400" dirty="0"/>
              <a:t> </a:t>
            </a:r>
            <a:r>
              <a:rPr lang="en-US" sz="2400" dirty="0" err="1"/>
              <a:t>são</a:t>
            </a:r>
            <a:r>
              <a:rPr lang="en-US" sz="2400" dirty="0"/>
              <a:t> </a:t>
            </a:r>
            <a:r>
              <a:rPr lang="en-US" sz="2400" dirty="0" err="1"/>
              <a:t>nomeados</a:t>
            </a:r>
            <a:r>
              <a:rPr lang="en-US" sz="2400" dirty="0"/>
              <a:t> no </a:t>
            </a:r>
            <a:r>
              <a:rPr lang="en-US" sz="2400" dirty="0" err="1"/>
              <a:t>relato</a:t>
            </a:r>
            <a:r>
              <a:rPr lang="en-US" sz="2400" dirty="0"/>
              <a:t>.</a:t>
            </a:r>
          </a:p>
          <a:p>
            <a:pPr>
              <a:buClr>
                <a:srgbClr val="81E3F0"/>
              </a:buClr>
            </a:pPr>
            <a:r>
              <a:rPr lang="en-US" sz="2400" dirty="0"/>
              <a:t>Boa </a:t>
            </a:r>
            <a:r>
              <a:rPr lang="en-US" sz="2400" dirty="0" err="1"/>
              <a:t>parte</a:t>
            </a:r>
            <a:r>
              <a:rPr lang="en-US" sz="2400" dirty="0"/>
              <a:t> da teologia da </a:t>
            </a:r>
            <a:r>
              <a:rPr lang="en-US" sz="2400" dirty="0" err="1"/>
              <a:t>criação</a:t>
            </a:r>
            <a:r>
              <a:rPr lang="en-US" sz="2400" dirty="0"/>
              <a:t> </a:t>
            </a:r>
            <a:r>
              <a:rPr lang="en-US" sz="2400" dirty="0" err="1"/>
              <a:t>desde</a:t>
            </a:r>
            <a:r>
              <a:rPr lang="en-US" sz="2400" dirty="0"/>
              <a:t> </a:t>
            </a:r>
            <a:r>
              <a:rPr lang="en-US" sz="2400" dirty="0" err="1"/>
              <a:t>então</a:t>
            </a:r>
            <a:r>
              <a:rPr lang="en-US" sz="2400" dirty="0"/>
              <a:t> </a:t>
            </a:r>
            <a:r>
              <a:rPr lang="en-US" sz="2400" dirty="0" err="1"/>
              <a:t>busca</a:t>
            </a:r>
            <a:r>
              <a:rPr lang="en-US" sz="2400" dirty="0"/>
              <a:t> </a:t>
            </a:r>
            <a:r>
              <a:rPr lang="en-US" sz="2400" dirty="0" err="1"/>
              <a:t>mostrar</a:t>
            </a:r>
            <a:r>
              <a:rPr lang="en-US" sz="2400" dirty="0"/>
              <a:t> o </a:t>
            </a:r>
            <a:r>
              <a:rPr lang="en-US" sz="2400" dirty="0" err="1"/>
              <a:t>sentido</a:t>
            </a:r>
            <a:r>
              <a:rPr lang="en-US" sz="2400" dirty="0"/>
              <a:t> do </a:t>
            </a:r>
            <a:r>
              <a:rPr lang="en-US" sz="2400" dirty="0" err="1"/>
              <a:t>mandato</a:t>
            </a:r>
            <a:r>
              <a:rPr lang="en-US" sz="2400" dirty="0"/>
              <a:t> e da </a:t>
            </a:r>
            <a:r>
              <a:rPr lang="en-US" sz="2400" dirty="0" err="1"/>
              <a:t>desacralização</a:t>
            </a:r>
            <a:r>
              <a:rPr lang="en-US" sz="2400" dirty="0"/>
              <a:t>.</a:t>
            </a:r>
          </a:p>
        </p:txBody>
      </p:sp>
      <p:pic>
        <p:nvPicPr>
          <p:cNvPr id="4098" name="Picture 2" descr="Ver a imagem de origem">
            <a:extLst>
              <a:ext uri="{FF2B5EF4-FFF2-40B4-BE49-F238E27FC236}">
                <a16:creationId xmlns:a16="http://schemas.microsoft.com/office/drawing/2014/main" id="{81D3738A-82BE-2B29-A9D5-A68B8292E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8771" y="2417279"/>
            <a:ext cx="5433582" cy="30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5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5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1" name="Rectangle 10250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784B3F"/>
                </a:solidFill>
              </a:rPr>
              <a:t>Habitar a fragilidade como lugar teológico e pastoral</a:t>
            </a:r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784B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" y="1616530"/>
            <a:ext cx="6707777" cy="4444692"/>
          </a:xfrm>
        </p:spPr>
        <p:txBody>
          <a:bodyPr>
            <a:normAutofit/>
          </a:bodyPr>
          <a:lstStyle/>
          <a:p>
            <a:pPr>
              <a:buClr>
                <a:srgbClr val="5B9BE4"/>
              </a:buClr>
            </a:pPr>
            <a:r>
              <a:rPr lang="en-US" sz="2800" dirty="0" err="1"/>
              <a:t>Nas</a:t>
            </a:r>
            <a:r>
              <a:rPr lang="en-US" sz="2800" dirty="0"/>
              <a:t> </a:t>
            </a:r>
            <a:r>
              <a:rPr lang="en-US" sz="2800" dirty="0" err="1"/>
              <a:t>cosmologias</a:t>
            </a:r>
            <a:r>
              <a:rPr lang="en-US" sz="2800" dirty="0"/>
              <a:t> </a:t>
            </a:r>
            <a:r>
              <a:rPr lang="en-US" sz="2800" dirty="0" err="1"/>
              <a:t>indígenas</a:t>
            </a:r>
            <a:r>
              <a:rPr lang="en-US" sz="2800" dirty="0"/>
              <a:t>,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/>
              <a:t>exemplo</a:t>
            </a:r>
            <a:r>
              <a:rPr lang="en-US" sz="2800" dirty="0"/>
              <a:t>, </a:t>
            </a:r>
            <a:r>
              <a:rPr lang="en-US" sz="2800" dirty="0" err="1"/>
              <a:t>ou</a:t>
            </a:r>
            <a:r>
              <a:rPr lang="en-US" sz="2800" dirty="0"/>
              <a:t> </a:t>
            </a:r>
            <a:r>
              <a:rPr lang="en-US" sz="2800" dirty="0" err="1"/>
              <a:t>nas</a:t>
            </a:r>
            <a:r>
              <a:rPr lang="en-US" sz="2800" dirty="0"/>
              <a:t> dos </a:t>
            </a:r>
            <a:r>
              <a:rPr lang="en-US" sz="2800" dirty="0" err="1"/>
              <a:t>povos</a:t>
            </a:r>
            <a:r>
              <a:rPr lang="en-US" sz="2800" dirty="0"/>
              <a:t> africanus que </a:t>
            </a:r>
            <a:r>
              <a:rPr lang="en-US" sz="2800" dirty="0" err="1"/>
              <a:t>foram</a:t>
            </a:r>
            <a:r>
              <a:rPr lang="en-US" sz="2800" dirty="0"/>
              <a:t> </a:t>
            </a:r>
            <a:r>
              <a:rPr lang="en-US" sz="2800" dirty="0" err="1"/>
              <a:t>trazidos</a:t>
            </a:r>
            <a:r>
              <a:rPr lang="en-US" sz="2800" dirty="0"/>
              <a:t> para o Brasil, </a:t>
            </a:r>
            <a:r>
              <a:rPr lang="en-US" sz="2800" dirty="0" err="1"/>
              <a:t>ou</a:t>
            </a:r>
            <a:r>
              <a:rPr lang="en-US" sz="2800" dirty="0"/>
              <a:t> </a:t>
            </a:r>
            <a:r>
              <a:rPr lang="en-US" sz="2800" dirty="0" err="1"/>
              <a:t>mesmo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das </a:t>
            </a:r>
            <a:r>
              <a:rPr lang="en-US" sz="2800" dirty="0" err="1"/>
              <a:t>grandes</a:t>
            </a:r>
            <a:r>
              <a:rPr lang="en-US" sz="2800" dirty="0"/>
              <a:t> </a:t>
            </a:r>
            <a:r>
              <a:rPr lang="en-US" sz="2800" dirty="0" err="1"/>
              <a:t>religiões</a:t>
            </a:r>
            <a:r>
              <a:rPr lang="en-US" sz="2800" dirty="0"/>
              <a:t> </a:t>
            </a:r>
            <a:r>
              <a:rPr lang="en-US" sz="2800" dirty="0" err="1"/>
              <a:t>orientais</a:t>
            </a:r>
            <a:r>
              <a:rPr lang="en-US" sz="2800" dirty="0"/>
              <a:t>, o </a:t>
            </a:r>
            <a:r>
              <a:rPr lang="en-US" sz="2800" dirty="0" err="1"/>
              <a:t>mundo</a:t>
            </a:r>
            <a:r>
              <a:rPr lang="en-US" sz="2800" dirty="0"/>
              <a:t> é visto </a:t>
            </a:r>
            <a:r>
              <a:rPr lang="en-US" sz="2800" dirty="0" err="1"/>
              <a:t>como</a:t>
            </a:r>
            <a:r>
              <a:rPr lang="en-US" sz="2800" dirty="0"/>
              <a:t> </a:t>
            </a:r>
            <a:r>
              <a:rPr lang="en-US" sz="2800" dirty="0" err="1"/>
              <a:t>sagrado</a:t>
            </a:r>
            <a:r>
              <a:rPr lang="en-US" sz="2800" dirty="0"/>
              <a:t>, </a:t>
            </a:r>
            <a:r>
              <a:rPr lang="en-US" sz="2800" dirty="0" err="1"/>
              <a:t>ou</a:t>
            </a:r>
            <a:r>
              <a:rPr lang="en-US" sz="2800" dirty="0"/>
              <a:t> </a:t>
            </a:r>
            <a:r>
              <a:rPr lang="en-US" sz="2800" dirty="0" err="1"/>
              <a:t>atravessado</a:t>
            </a:r>
            <a:r>
              <a:rPr lang="en-US" sz="2800" dirty="0"/>
              <a:t>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/>
              <a:t>espíritos</a:t>
            </a:r>
            <a:r>
              <a:rPr lang="en-US" sz="2800" dirty="0"/>
              <a:t>. O </a:t>
            </a:r>
            <a:r>
              <a:rPr lang="en-US" sz="2800" dirty="0" err="1"/>
              <a:t>sínodo</a:t>
            </a:r>
            <a:r>
              <a:rPr lang="en-US" sz="2800" dirty="0"/>
              <a:t> da Amazônia </a:t>
            </a:r>
            <a:r>
              <a:rPr lang="en-US" sz="2800" dirty="0" err="1"/>
              <a:t>assumiu</a:t>
            </a:r>
            <a:r>
              <a:rPr lang="en-US" sz="2800" dirty="0"/>
              <a:t> </a:t>
            </a:r>
            <a:r>
              <a:rPr lang="en-US" sz="2800" dirty="0" err="1"/>
              <a:t>uma</a:t>
            </a:r>
            <a:r>
              <a:rPr lang="en-US" sz="2800" dirty="0"/>
              <a:t> das </a:t>
            </a:r>
            <a:r>
              <a:rPr lang="en-US" sz="2800" dirty="0" err="1"/>
              <a:t>categorias</a:t>
            </a:r>
            <a:r>
              <a:rPr lang="en-US" sz="2800" dirty="0"/>
              <a:t> da </a:t>
            </a:r>
            <a:r>
              <a:rPr lang="en-US" sz="2800" dirty="0" err="1"/>
              <a:t>visão</a:t>
            </a:r>
            <a:r>
              <a:rPr lang="en-US" sz="2800" dirty="0"/>
              <a:t> </a:t>
            </a:r>
            <a:r>
              <a:rPr lang="en-US" sz="2800" dirty="0" err="1"/>
              <a:t>indígena</a:t>
            </a:r>
            <a:r>
              <a:rPr lang="en-US" sz="2800" dirty="0"/>
              <a:t>: a do </a:t>
            </a:r>
            <a:r>
              <a:rPr lang="en-US" sz="2800" dirty="0" err="1"/>
              <a:t>bem</a:t>
            </a:r>
            <a:r>
              <a:rPr lang="en-US" sz="2800" dirty="0"/>
              <a:t> </a:t>
            </a:r>
            <a:r>
              <a:rPr lang="en-US" sz="2800" dirty="0" err="1"/>
              <a:t>viver</a:t>
            </a:r>
            <a:r>
              <a:rPr lang="en-US" sz="2800" dirty="0"/>
              <a:t>. </a:t>
            </a:r>
          </a:p>
          <a:p>
            <a:pPr>
              <a:buClr>
                <a:srgbClr val="5B9BE4"/>
              </a:buClr>
            </a:pPr>
            <a:endParaRPr lang="en-US" sz="2800" dirty="0"/>
          </a:p>
        </p:txBody>
      </p:sp>
      <p:pic>
        <p:nvPicPr>
          <p:cNvPr id="5122" name="Picture 2" descr="Ver a imagem de origem">
            <a:extLst>
              <a:ext uri="{FF2B5EF4-FFF2-40B4-BE49-F238E27FC236}">
                <a16:creationId xmlns:a16="http://schemas.microsoft.com/office/drawing/2014/main" id="{B6CFB1CC-A114-85CD-1C23-F5D76665D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9528" y="571500"/>
            <a:ext cx="3620945" cy="532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5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9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1" name="Rectangle 10250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573E51"/>
                </a:solidFill>
              </a:rPr>
              <a:t>Habitar a fragilidade como lugar teológico e pastoral</a:t>
            </a:r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573E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42" y="1600200"/>
            <a:ext cx="5948287" cy="4292653"/>
          </a:xfrm>
        </p:spPr>
        <p:txBody>
          <a:bodyPr>
            <a:normAutofit lnSpcReduction="10000"/>
          </a:bodyPr>
          <a:lstStyle/>
          <a:p>
            <a:pPr>
              <a:buClr>
                <a:srgbClr val="B3B74C"/>
              </a:buClr>
            </a:pPr>
            <a:r>
              <a:rPr lang="en-US" sz="2400" dirty="0"/>
              <a:t>A teologia da </a:t>
            </a:r>
            <a:r>
              <a:rPr lang="en-US" sz="2400" dirty="0" err="1"/>
              <a:t>criação</a:t>
            </a:r>
            <a:r>
              <a:rPr lang="en-US" sz="2400" dirty="0"/>
              <a:t> </a:t>
            </a:r>
            <a:r>
              <a:rPr lang="en-US" sz="2400" dirty="0" err="1"/>
              <a:t>tem</a:t>
            </a:r>
            <a:r>
              <a:rPr lang="en-US" sz="2400" dirty="0"/>
              <a:t> </a:t>
            </a:r>
            <a:r>
              <a:rPr lang="en-US" sz="2400" dirty="0" err="1"/>
              <a:t>assimilado</a:t>
            </a:r>
            <a:r>
              <a:rPr lang="en-US" sz="2400" dirty="0"/>
              <a:t> </a:t>
            </a:r>
            <a:r>
              <a:rPr lang="en-US" sz="2400" dirty="0" err="1"/>
              <a:t>parte</a:t>
            </a:r>
            <a:r>
              <a:rPr lang="en-US" sz="2400" dirty="0"/>
              <a:t> da </a:t>
            </a:r>
            <a:r>
              <a:rPr lang="en-US" sz="2400" dirty="0" err="1"/>
              <a:t>crítica</a:t>
            </a:r>
            <a:r>
              <a:rPr lang="en-US" sz="2400" dirty="0"/>
              <a:t> da </a:t>
            </a:r>
            <a:r>
              <a:rPr lang="en-US" sz="2400" dirty="0" err="1"/>
              <a:t>ecologia</a:t>
            </a:r>
            <a:r>
              <a:rPr lang="en-US" sz="2400" dirty="0"/>
              <a:t> à teologia da </a:t>
            </a:r>
            <a:r>
              <a:rPr lang="en-US" sz="2400" dirty="0" err="1"/>
              <a:t>criação</a:t>
            </a:r>
            <a:r>
              <a:rPr lang="en-US" sz="2400" dirty="0"/>
              <a:t> e </a:t>
            </a:r>
            <a:r>
              <a:rPr lang="en-US" sz="2400" dirty="0" err="1"/>
              <a:t>resgatado</a:t>
            </a:r>
            <a:r>
              <a:rPr lang="en-US" sz="2400" dirty="0"/>
              <a:t> o </a:t>
            </a:r>
            <a:r>
              <a:rPr lang="en-US" sz="2400" dirty="0" err="1"/>
              <a:t>sentido</a:t>
            </a:r>
            <a:r>
              <a:rPr lang="en-US" sz="2400" dirty="0"/>
              <a:t> profundo dos </a:t>
            </a:r>
            <a:r>
              <a:rPr lang="en-US" sz="2400" dirty="0" err="1"/>
              <a:t>textos</a:t>
            </a:r>
            <a:r>
              <a:rPr lang="en-US" sz="2400" dirty="0"/>
              <a:t> </a:t>
            </a:r>
            <a:r>
              <a:rPr lang="en-US" sz="2400" dirty="0" err="1"/>
              <a:t>bíblicos</a:t>
            </a:r>
            <a:r>
              <a:rPr lang="en-US" sz="2400" dirty="0"/>
              <a:t>: </a:t>
            </a:r>
            <a:r>
              <a:rPr lang="en-US" sz="2400" dirty="0" err="1"/>
              <a:t>mais</a:t>
            </a:r>
            <a:r>
              <a:rPr lang="en-US" sz="2400" dirty="0"/>
              <a:t> que “</a:t>
            </a:r>
            <a:r>
              <a:rPr lang="en-US" sz="2400" dirty="0" err="1"/>
              <a:t>domínio</a:t>
            </a:r>
            <a:r>
              <a:rPr lang="en-US" sz="2400" dirty="0"/>
              <a:t>”, o </a:t>
            </a:r>
            <a:r>
              <a:rPr lang="en-US" sz="2400" dirty="0" err="1"/>
              <a:t>texto</a:t>
            </a:r>
            <a:r>
              <a:rPr lang="en-US" sz="2400" dirty="0"/>
              <a:t> </a:t>
            </a:r>
            <a:r>
              <a:rPr lang="en-US" sz="2400" dirty="0" err="1"/>
              <a:t>bíblico</a:t>
            </a:r>
            <a:r>
              <a:rPr lang="en-US" sz="2400" dirty="0"/>
              <a:t> </a:t>
            </a:r>
            <a:r>
              <a:rPr lang="en-US" sz="2400" dirty="0" err="1"/>
              <a:t>mandata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cuidado</a:t>
            </a:r>
            <a:r>
              <a:rPr lang="en-US" sz="2400" dirty="0"/>
              <a:t>, que </a:t>
            </a:r>
            <a:r>
              <a:rPr lang="en-US" sz="2400" dirty="0" err="1"/>
              <a:t>significa</a:t>
            </a:r>
            <a:r>
              <a:rPr lang="en-US" sz="2400" dirty="0"/>
              <a:t> </a:t>
            </a:r>
            <a:r>
              <a:rPr lang="en-US" sz="2400" dirty="0" err="1"/>
              <a:t>assegurar</a:t>
            </a:r>
            <a:r>
              <a:rPr lang="en-US" sz="2400" dirty="0"/>
              <a:t> a </a:t>
            </a:r>
            <a:r>
              <a:rPr lang="en-US" sz="2400" dirty="0" err="1"/>
              <a:t>saúde</a:t>
            </a:r>
            <a:r>
              <a:rPr lang="en-US" sz="2400" dirty="0"/>
              <a:t> do </a:t>
            </a:r>
            <a:r>
              <a:rPr lang="en-US" sz="2400" dirty="0" err="1"/>
              <a:t>mundo</a:t>
            </a:r>
            <a:r>
              <a:rPr lang="en-US" sz="2400" dirty="0"/>
              <a:t>. A </a:t>
            </a:r>
            <a:r>
              <a:rPr lang="en-US" sz="2400" dirty="0" err="1"/>
              <a:t>desacralização</a:t>
            </a:r>
            <a:r>
              <a:rPr lang="en-US" sz="2400" dirty="0"/>
              <a:t> </a:t>
            </a:r>
            <a:r>
              <a:rPr lang="en-US" sz="2400" dirty="0" err="1"/>
              <a:t>estava</a:t>
            </a:r>
            <a:r>
              <a:rPr lang="en-US" sz="2400" dirty="0"/>
              <a:t> em </a:t>
            </a:r>
            <a:r>
              <a:rPr lang="en-US" sz="2400" dirty="0" err="1"/>
              <a:t>função</a:t>
            </a:r>
            <a:r>
              <a:rPr lang="en-US" sz="2400" dirty="0"/>
              <a:t> de </a:t>
            </a:r>
            <a:r>
              <a:rPr lang="en-US" sz="2400" dirty="0" err="1"/>
              <a:t>assegurar</a:t>
            </a:r>
            <a:r>
              <a:rPr lang="en-US" sz="2400" dirty="0"/>
              <a:t> a </a:t>
            </a:r>
            <a:r>
              <a:rPr lang="en-US" sz="2400" dirty="0" err="1"/>
              <a:t>não</a:t>
            </a:r>
            <a:r>
              <a:rPr lang="en-US" sz="2400" dirty="0"/>
              <a:t> </a:t>
            </a:r>
            <a:r>
              <a:rPr lang="en-US" sz="2400" dirty="0" err="1"/>
              <a:t>confusão</a:t>
            </a:r>
            <a:r>
              <a:rPr lang="en-US" sz="2400" dirty="0"/>
              <a:t> entre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elementos</a:t>
            </a:r>
            <a:r>
              <a:rPr lang="en-US" sz="2400" dirty="0"/>
              <a:t> do </a:t>
            </a:r>
            <a:r>
              <a:rPr lang="en-US" sz="2400" dirty="0" err="1"/>
              <a:t>mundo</a:t>
            </a:r>
            <a:r>
              <a:rPr lang="en-US" sz="2400" dirty="0"/>
              <a:t> e um Deus que é </a:t>
            </a:r>
            <a:r>
              <a:rPr lang="en-US" sz="2400" dirty="0" err="1"/>
              <a:t>relação</a:t>
            </a:r>
            <a:r>
              <a:rPr lang="en-US" sz="2400" dirty="0"/>
              <a:t>.</a:t>
            </a:r>
          </a:p>
        </p:txBody>
      </p:sp>
      <p:pic>
        <p:nvPicPr>
          <p:cNvPr id="6146" name="Picture 2" descr="Ver a imagem de origem">
            <a:extLst>
              <a:ext uri="{FF2B5EF4-FFF2-40B4-BE49-F238E27FC236}">
                <a16:creationId xmlns:a16="http://schemas.microsoft.com/office/drawing/2014/main" id="{4490044A-1AAB-0BC7-BD34-706B475BB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7874" y="2687638"/>
            <a:ext cx="4919584" cy="272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5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1" name="Rectangle 10250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6F7144"/>
                </a:solidFill>
              </a:rPr>
              <a:t>Habitar a fragilidade como lugar teológico e pastoral</a:t>
            </a:r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6F7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138" y="1636853"/>
            <a:ext cx="5433641" cy="4780276"/>
          </a:xfrm>
        </p:spPr>
        <p:txBody>
          <a:bodyPr>
            <a:normAutofit lnSpcReduction="10000"/>
          </a:bodyPr>
          <a:lstStyle/>
          <a:p>
            <a:pPr>
              <a:buClr>
                <a:srgbClr val="D7AA62"/>
              </a:buClr>
            </a:pPr>
            <a:r>
              <a:rPr lang="en-US" sz="2400" dirty="0"/>
              <a:t>A </a:t>
            </a:r>
            <a:r>
              <a:rPr lang="en-US" sz="2400" dirty="0" err="1"/>
              <a:t>Laudato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’, do Papa Francisco, é um dos </a:t>
            </a:r>
            <a:r>
              <a:rPr lang="en-US" sz="2400" dirty="0" err="1"/>
              <a:t>textos</a:t>
            </a:r>
            <a:r>
              <a:rPr lang="en-US" sz="2400" dirty="0"/>
              <a:t> </a:t>
            </a:r>
            <a:r>
              <a:rPr lang="en-US" sz="2400" dirty="0" err="1"/>
              <a:t>mais</a:t>
            </a:r>
            <a:r>
              <a:rPr lang="en-US" sz="2400" dirty="0"/>
              <a:t> </a:t>
            </a:r>
            <a:r>
              <a:rPr lang="en-US" sz="2400" dirty="0" err="1"/>
              <a:t>importantes</a:t>
            </a:r>
            <a:r>
              <a:rPr lang="en-US" sz="2400" dirty="0"/>
              <a:t> do </a:t>
            </a:r>
            <a:r>
              <a:rPr lang="en-US" sz="2400" dirty="0" err="1"/>
              <a:t>magistério</a:t>
            </a:r>
            <a:r>
              <a:rPr lang="en-US" sz="2400" dirty="0"/>
              <a:t> </a:t>
            </a:r>
            <a:r>
              <a:rPr lang="en-US" sz="2400" dirty="0" err="1"/>
              <a:t>pontifício</a:t>
            </a:r>
            <a:r>
              <a:rPr lang="en-US" sz="2400" dirty="0"/>
              <a:t> das </a:t>
            </a:r>
            <a:r>
              <a:rPr lang="en-US" sz="2400" dirty="0" err="1"/>
              <a:t>últimas</a:t>
            </a:r>
            <a:r>
              <a:rPr lang="en-US" sz="2400" dirty="0"/>
              <a:t> </a:t>
            </a:r>
            <a:r>
              <a:rPr lang="en-US" sz="2400" dirty="0" err="1"/>
              <a:t>décadas</a:t>
            </a:r>
            <a:r>
              <a:rPr lang="en-US" sz="2400" dirty="0"/>
              <a:t>,  pois assume </a:t>
            </a:r>
            <a:r>
              <a:rPr lang="en-US" sz="2400" dirty="0" err="1"/>
              <a:t>vários</a:t>
            </a:r>
            <a:r>
              <a:rPr lang="en-US" sz="2400" dirty="0"/>
              <a:t> </a:t>
            </a:r>
            <a:r>
              <a:rPr lang="en-US" sz="2400" dirty="0" err="1"/>
              <a:t>princípios</a:t>
            </a:r>
            <a:r>
              <a:rPr lang="en-US" sz="2400" dirty="0"/>
              <a:t> </a:t>
            </a:r>
            <a:r>
              <a:rPr lang="en-US" sz="2400" dirty="0" err="1"/>
              <a:t>trazidos</a:t>
            </a:r>
            <a:r>
              <a:rPr lang="en-US" sz="2400" dirty="0"/>
              <a:t> da </a:t>
            </a:r>
            <a:r>
              <a:rPr lang="en-US" sz="2400" dirty="0" err="1"/>
              <a:t>ciência</a:t>
            </a:r>
            <a:r>
              <a:rPr lang="en-US" sz="2400" dirty="0"/>
              <a:t> no </a:t>
            </a:r>
            <a:r>
              <a:rPr lang="en-US" sz="2400" dirty="0" err="1"/>
              <a:t>conhecimento</a:t>
            </a:r>
            <a:r>
              <a:rPr lang="en-US" sz="2400" dirty="0"/>
              <a:t> do </a:t>
            </a:r>
            <a:r>
              <a:rPr lang="en-US" sz="2400" dirty="0" err="1"/>
              <a:t>mundo</a:t>
            </a:r>
            <a:r>
              <a:rPr lang="en-US" sz="2400" dirty="0"/>
              <a:t> e </a:t>
            </a:r>
            <a:r>
              <a:rPr lang="en-US" sz="2400" dirty="0" err="1"/>
              <a:t>convida</a:t>
            </a:r>
            <a:r>
              <a:rPr lang="en-US" sz="2400" dirty="0"/>
              <a:t> a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ecologia</a:t>
            </a:r>
            <a:r>
              <a:rPr lang="en-US" sz="2400" dirty="0"/>
              <a:t> integral, que é um </a:t>
            </a:r>
            <a:r>
              <a:rPr lang="en-US" sz="2400" dirty="0" err="1"/>
              <a:t>convite</a:t>
            </a:r>
            <a:r>
              <a:rPr lang="en-US" sz="2400" dirty="0"/>
              <a:t> a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verdadeira</a:t>
            </a:r>
            <a:r>
              <a:rPr lang="en-US" sz="2400" dirty="0"/>
              <a:t> </a:t>
            </a:r>
            <a:r>
              <a:rPr lang="en-US" sz="2400" dirty="0" err="1"/>
              <a:t>conversão</a:t>
            </a:r>
            <a:r>
              <a:rPr lang="en-US" sz="2400" dirty="0"/>
              <a:t>, que </a:t>
            </a:r>
            <a:r>
              <a:rPr lang="en-US" sz="2400" dirty="0" err="1"/>
              <a:t>possui</a:t>
            </a:r>
            <a:r>
              <a:rPr lang="en-US" sz="2400" dirty="0"/>
              <a:t>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perspectiva</a:t>
            </a:r>
            <a:r>
              <a:rPr lang="en-US" sz="2400" dirty="0"/>
              <a:t> </a:t>
            </a:r>
            <a:r>
              <a:rPr lang="en-US" sz="2400" dirty="0" err="1"/>
              <a:t>ecológica</a:t>
            </a:r>
            <a:r>
              <a:rPr lang="en-US" sz="2400" dirty="0"/>
              <a:t>, a ser </a:t>
            </a:r>
            <a:r>
              <a:rPr lang="en-US" sz="2400" dirty="0" err="1"/>
              <a:t>traduzida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pastoral,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veremos</a:t>
            </a:r>
            <a:r>
              <a:rPr lang="en-US" sz="2400" dirty="0"/>
              <a:t> no </a:t>
            </a:r>
            <a:r>
              <a:rPr lang="en-US" sz="2400" dirty="0" err="1"/>
              <a:t>terceiro</a:t>
            </a:r>
            <a:r>
              <a:rPr lang="en-US" sz="2400" dirty="0"/>
              <a:t> </a:t>
            </a:r>
            <a:r>
              <a:rPr lang="en-US" sz="2400" dirty="0" err="1"/>
              <a:t>encontro</a:t>
            </a:r>
            <a:r>
              <a:rPr lang="en-US" sz="2400" dirty="0"/>
              <a:t>.</a:t>
            </a:r>
          </a:p>
          <a:p>
            <a:pPr>
              <a:buClr>
                <a:srgbClr val="D7AA62"/>
              </a:buClr>
            </a:pPr>
            <a:endParaRPr lang="en-US" sz="2400" dirty="0"/>
          </a:p>
        </p:txBody>
      </p:sp>
      <p:pic>
        <p:nvPicPr>
          <p:cNvPr id="7170" name="Picture 2" descr="Ver a imagem de origem">
            <a:extLst>
              <a:ext uri="{FF2B5EF4-FFF2-40B4-BE49-F238E27FC236}">
                <a16:creationId xmlns:a16="http://schemas.microsoft.com/office/drawing/2014/main" id="{1F3A1BEB-A040-6010-5FB4-885B5348A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8496" y="1636852"/>
            <a:ext cx="5318739" cy="414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5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6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1" name="Rectangle 10250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2C6067"/>
                </a:solidFill>
              </a:rPr>
              <a:t>Habitar a fragilidade como lugar teológico e pastoral</a:t>
            </a:r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2C60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247" y="1649186"/>
            <a:ext cx="5712236" cy="4476622"/>
          </a:xfrm>
        </p:spPr>
        <p:txBody>
          <a:bodyPr>
            <a:normAutofit/>
          </a:bodyPr>
          <a:lstStyle/>
          <a:p>
            <a:pPr>
              <a:buClr>
                <a:srgbClr val="C8A876"/>
              </a:buClr>
            </a:pPr>
            <a:r>
              <a:rPr lang="en-US" sz="2400" dirty="0"/>
              <a:t>O </a:t>
            </a:r>
            <a:r>
              <a:rPr lang="en-US" sz="2400" dirty="0" err="1"/>
              <a:t>terceiro</a:t>
            </a:r>
            <a:r>
              <a:rPr lang="en-US" sz="2400" dirty="0"/>
              <a:t> </a:t>
            </a:r>
            <a:r>
              <a:rPr lang="en-US" sz="2400" dirty="0" err="1"/>
              <a:t>elemento</a:t>
            </a:r>
            <a:r>
              <a:rPr lang="en-US" sz="2400" dirty="0"/>
              <a:t> da </a:t>
            </a:r>
            <a:r>
              <a:rPr lang="en-US" sz="2400" dirty="0" err="1"/>
              <a:t>visão</a:t>
            </a:r>
            <a:r>
              <a:rPr lang="en-US" sz="2400" dirty="0"/>
              <a:t> </a:t>
            </a:r>
            <a:r>
              <a:rPr lang="en-US" sz="2400" dirty="0" err="1"/>
              <a:t>bíblica</a:t>
            </a:r>
            <a:r>
              <a:rPr lang="en-US" sz="2400" dirty="0"/>
              <a:t> do ser </a:t>
            </a:r>
            <a:r>
              <a:rPr lang="en-US" sz="2400" dirty="0" err="1"/>
              <a:t>humano</a:t>
            </a:r>
            <a:r>
              <a:rPr lang="en-US" sz="2400" dirty="0"/>
              <a:t>, o de </a:t>
            </a:r>
            <a:r>
              <a:rPr lang="en-US" sz="2400" dirty="0" err="1"/>
              <a:t>sua</a:t>
            </a:r>
            <a:r>
              <a:rPr lang="en-US" sz="2400" dirty="0"/>
              <a:t> </a:t>
            </a:r>
            <a:r>
              <a:rPr lang="en-US" sz="2400" dirty="0" err="1"/>
              <a:t>relacionalidade</a:t>
            </a:r>
            <a:r>
              <a:rPr lang="en-US" sz="2400" dirty="0"/>
              <a:t>, é </a:t>
            </a:r>
            <a:r>
              <a:rPr lang="en-US" sz="2400" dirty="0" err="1"/>
              <a:t>certamente</a:t>
            </a:r>
            <a:r>
              <a:rPr lang="en-US" sz="2400" dirty="0"/>
              <a:t> um dos </a:t>
            </a:r>
            <a:r>
              <a:rPr lang="en-US" sz="2400" dirty="0" err="1"/>
              <a:t>mais</a:t>
            </a:r>
            <a:r>
              <a:rPr lang="en-US" sz="2400" dirty="0"/>
              <a:t> presents </a:t>
            </a:r>
            <a:r>
              <a:rPr lang="en-US" sz="2400" dirty="0" err="1"/>
              <a:t>nas</a:t>
            </a:r>
            <a:r>
              <a:rPr lang="en-US" sz="2400" dirty="0"/>
              <a:t> </a:t>
            </a:r>
            <a:r>
              <a:rPr lang="en-US" sz="2400" dirty="0" err="1"/>
              <a:t>Escrituras</a:t>
            </a:r>
            <a:r>
              <a:rPr lang="en-US" sz="2400" dirty="0"/>
              <a:t>,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já</a:t>
            </a:r>
            <a:r>
              <a:rPr lang="en-US" sz="2400" dirty="0"/>
              <a:t> </a:t>
            </a:r>
            <a:r>
              <a:rPr lang="en-US" sz="2400" dirty="0" err="1"/>
              <a:t>foi</a:t>
            </a:r>
            <a:r>
              <a:rPr lang="en-US" sz="2400" dirty="0"/>
              <a:t> </a:t>
            </a:r>
            <a:r>
              <a:rPr lang="en-US" sz="2400" dirty="0" err="1"/>
              <a:t>evocado</a:t>
            </a:r>
            <a:r>
              <a:rPr lang="en-US" sz="2400" dirty="0"/>
              <a:t>. </a:t>
            </a:r>
          </a:p>
          <a:p>
            <a:pPr>
              <a:buClr>
                <a:srgbClr val="C8A876"/>
              </a:buClr>
            </a:pPr>
            <a:r>
              <a:rPr lang="en-US" sz="2400" dirty="0"/>
              <a:t>Como </a:t>
            </a:r>
            <a:r>
              <a:rPr lang="en-US" sz="2400" dirty="0" err="1"/>
              <a:t>pensar</a:t>
            </a:r>
            <a:r>
              <a:rPr lang="en-US" sz="2400" dirty="0"/>
              <a:t> </a:t>
            </a:r>
            <a:r>
              <a:rPr lang="en-US" sz="2400" dirty="0" err="1"/>
              <a:t>teologicamente</a:t>
            </a:r>
            <a:r>
              <a:rPr lang="en-US" sz="2400" dirty="0"/>
              <a:t> as </a:t>
            </a:r>
            <a:r>
              <a:rPr lang="en-US" sz="2400" dirty="0" err="1"/>
              <a:t>fragilidades</a:t>
            </a:r>
            <a:r>
              <a:rPr lang="en-US" sz="2400" dirty="0"/>
              <a:t> </a:t>
            </a:r>
            <a:r>
              <a:rPr lang="en-US" sz="2400" dirty="0" err="1"/>
              <a:t>apontadas</a:t>
            </a:r>
            <a:r>
              <a:rPr lang="en-US" sz="2400" dirty="0"/>
              <a:t> </a:t>
            </a:r>
            <a:r>
              <a:rPr lang="en-US" sz="2400" dirty="0" err="1"/>
              <a:t>nesse</a:t>
            </a:r>
            <a:r>
              <a:rPr lang="en-US" sz="2400" dirty="0"/>
              <a:t> </a:t>
            </a:r>
            <a:r>
              <a:rPr lang="en-US" sz="2400" dirty="0" err="1"/>
              <a:t>elemento</a:t>
            </a:r>
            <a:r>
              <a:rPr lang="en-US" sz="2400" dirty="0"/>
              <a:t>: </a:t>
            </a:r>
            <a:r>
              <a:rPr lang="en-US" sz="2400" dirty="0" err="1"/>
              <a:t>relações</a:t>
            </a:r>
            <a:r>
              <a:rPr lang="en-US" sz="2400" dirty="0"/>
              <a:t> </a:t>
            </a:r>
            <a:r>
              <a:rPr lang="en-US" sz="2400" dirty="0" err="1"/>
              <a:t>sociais</a:t>
            </a:r>
            <a:r>
              <a:rPr lang="en-US" sz="2400" dirty="0"/>
              <a:t>, </a:t>
            </a:r>
            <a:r>
              <a:rPr lang="en-US" sz="2400" dirty="0" err="1"/>
              <a:t>políticas</a:t>
            </a:r>
            <a:r>
              <a:rPr lang="en-US" sz="2400" dirty="0"/>
              <a:t> e </a:t>
            </a:r>
            <a:r>
              <a:rPr lang="en-US" sz="2400" dirty="0" err="1"/>
              <a:t>econômicas</a:t>
            </a:r>
            <a:r>
              <a:rPr lang="en-US" sz="2400" dirty="0"/>
              <a:t>, </a:t>
            </a:r>
            <a:r>
              <a:rPr lang="en-US" sz="2400" dirty="0" err="1"/>
              <a:t>relações</a:t>
            </a:r>
            <a:r>
              <a:rPr lang="en-US" sz="2400" dirty="0"/>
              <a:t> de </a:t>
            </a:r>
            <a:r>
              <a:rPr lang="en-US" sz="2400" dirty="0" err="1"/>
              <a:t>gênero</a:t>
            </a:r>
            <a:r>
              <a:rPr lang="en-US" sz="2400" dirty="0"/>
              <a:t>, </a:t>
            </a:r>
            <a:r>
              <a:rPr lang="en-US" sz="2400" dirty="0" err="1"/>
              <a:t>relações</a:t>
            </a:r>
            <a:r>
              <a:rPr lang="en-US" sz="2400" dirty="0"/>
              <a:t> </a:t>
            </a:r>
            <a:r>
              <a:rPr lang="en-US" sz="2400" dirty="0" err="1"/>
              <a:t>étnicas</a:t>
            </a:r>
            <a:r>
              <a:rPr lang="en-US" sz="2400" dirty="0"/>
              <a:t>? </a:t>
            </a:r>
          </a:p>
          <a:p>
            <a:pPr>
              <a:buClr>
                <a:srgbClr val="C8A876"/>
              </a:buClr>
            </a:pPr>
            <a:endParaRPr lang="en-US" sz="2400" dirty="0"/>
          </a:p>
        </p:txBody>
      </p:sp>
      <p:pic>
        <p:nvPicPr>
          <p:cNvPr id="8194" name="Picture 2" descr="Ver a imagem de origem">
            <a:extLst>
              <a:ext uri="{FF2B5EF4-FFF2-40B4-BE49-F238E27FC236}">
                <a16:creationId xmlns:a16="http://schemas.microsoft.com/office/drawing/2014/main" id="{B05DF43B-E0A0-F07A-47FD-4D3DD8FC7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9680" y="1419704"/>
            <a:ext cx="5522074" cy="407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5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3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1" name="Rectangle 10250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8A6056"/>
                </a:solidFill>
              </a:rPr>
              <a:t>Habitar a fragilidade como lugar teológico e pastoral</a:t>
            </a:r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8A60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616530"/>
            <a:ext cx="5677823" cy="4596364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Clr>
                <a:srgbClr val="C99E58"/>
              </a:buClr>
            </a:pPr>
            <a:r>
              <a:rPr lang="en-US" sz="2400" dirty="0"/>
              <a:t>O </a:t>
            </a:r>
            <a:r>
              <a:rPr lang="en-US" sz="2400" dirty="0" err="1"/>
              <a:t>relato</a:t>
            </a:r>
            <a:r>
              <a:rPr lang="en-US" sz="2400" dirty="0"/>
              <a:t> </a:t>
            </a:r>
            <a:r>
              <a:rPr lang="en-US" sz="2400" dirty="0" err="1"/>
              <a:t>conclui</a:t>
            </a:r>
            <a:r>
              <a:rPr lang="en-US" sz="2400" dirty="0"/>
              <a:t> com a </a:t>
            </a:r>
            <a:r>
              <a:rPr lang="en-US" sz="2400" dirty="0" err="1"/>
              <a:t>sentença</a:t>
            </a:r>
            <a:r>
              <a:rPr lang="en-US" sz="2400" dirty="0"/>
              <a:t>: “</a:t>
            </a:r>
            <a:r>
              <a:rPr lang="en-US" sz="2400" dirty="0" err="1"/>
              <a:t>tu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pó</a:t>
            </a:r>
            <a:r>
              <a:rPr lang="en-US" sz="2400" dirty="0"/>
              <a:t> e </a:t>
            </a:r>
            <a:r>
              <a:rPr lang="en-US" sz="2400" dirty="0" err="1"/>
              <a:t>voltarás</a:t>
            </a:r>
            <a:r>
              <a:rPr lang="en-US" sz="2400" dirty="0"/>
              <a:t> a ser </a:t>
            </a:r>
            <a:r>
              <a:rPr lang="en-US" sz="2400" dirty="0" err="1"/>
              <a:t>pó</a:t>
            </a:r>
            <a:r>
              <a:rPr lang="en-US" sz="2400" dirty="0"/>
              <a:t>” (</a:t>
            </a:r>
            <a:r>
              <a:rPr lang="en-US" sz="2400" dirty="0" err="1"/>
              <a:t>Gn</a:t>
            </a:r>
            <a:r>
              <a:rPr lang="en-US" sz="2400" dirty="0"/>
              <a:t> 3).</a:t>
            </a:r>
          </a:p>
          <a:p>
            <a:pPr>
              <a:lnSpc>
                <a:spcPct val="90000"/>
              </a:lnSpc>
              <a:buClr>
                <a:srgbClr val="C99E58"/>
              </a:buClr>
            </a:pP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estudiosos</a:t>
            </a:r>
            <a:r>
              <a:rPr lang="en-US" sz="2400" dirty="0"/>
              <a:t> das </a:t>
            </a:r>
            <a:r>
              <a:rPr lang="en-US" sz="2400" dirty="0" err="1"/>
              <a:t>religiões</a:t>
            </a:r>
            <a:r>
              <a:rPr lang="en-US" sz="2400" dirty="0"/>
              <a:t> </a:t>
            </a:r>
            <a:r>
              <a:rPr lang="en-US" sz="2400" dirty="0" err="1"/>
              <a:t>acreditam</a:t>
            </a:r>
            <a:r>
              <a:rPr lang="en-US" sz="2400" dirty="0"/>
              <a:t> que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origem</a:t>
            </a:r>
            <a:r>
              <a:rPr lang="en-US" sz="2400" dirty="0"/>
              <a:t> do </a:t>
            </a:r>
            <a:r>
              <a:rPr lang="en-US" sz="2400" dirty="0" err="1"/>
              <a:t>sentimento</a:t>
            </a:r>
            <a:r>
              <a:rPr lang="en-US" sz="2400" dirty="0"/>
              <a:t> religioso </a:t>
            </a:r>
            <a:r>
              <a:rPr lang="en-US" sz="2400" dirty="0" err="1"/>
              <a:t>está</a:t>
            </a:r>
            <a:r>
              <a:rPr lang="en-US" sz="2400" dirty="0"/>
              <a:t> o </a:t>
            </a:r>
            <a:r>
              <a:rPr lang="en-US" sz="2400" dirty="0" err="1"/>
              <a:t>desejo</a:t>
            </a:r>
            <a:r>
              <a:rPr lang="en-US" sz="2400" dirty="0"/>
              <a:t> de </a:t>
            </a:r>
            <a:r>
              <a:rPr lang="en-US" sz="2400" dirty="0" err="1"/>
              <a:t>vencer</a:t>
            </a:r>
            <a:r>
              <a:rPr lang="en-US" sz="2400" dirty="0"/>
              <a:t> a </a:t>
            </a:r>
            <a:r>
              <a:rPr lang="en-US" sz="2400" dirty="0" err="1"/>
              <a:t>fragilidade</a:t>
            </a:r>
            <a:r>
              <a:rPr lang="en-US" sz="2400" dirty="0"/>
              <a:t>, </a:t>
            </a:r>
            <a:r>
              <a:rPr lang="en-US" sz="2400" dirty="0" err="1"/>
              <a:t>sobretudo</a:t>
            </a:r>
            <a:r>
              <a:rPr lang="en-US" sz="2400" dirty="0"/>
              <a:t> a que se </a:t>
            </a:r>
            <a:r>
              <a:rPr lang="en-US" sz="2400" dirty="0" err="1"/>
              <a:t>encontra</a:t>
            </a:r>
            <a:r>
              <a:rPr lang="en-US" sz="2400" dirty="0"/>
              <a:t> </a:t>
            </a:r>
            <a:r>
              <a:rPr lang="en-US" sz="2400" dirty="0" err="1"/>
              <a:t>nessa</a:t>
            </a:r>
            <a:r>
              <a:rPr lang="en-US" sz="2400" dirty="0"/>
              <a:t> </a:t>
            </a:r>
            <a:r>
              <a:rPr lang="en-US" sz="2400" dirty="0" err="1"/>
              <a:t>sentença</a:t>
            </a:r>
            <a:r>
              <a:rPr lang="en-US" sz="2400" dirty="0"/>
              <a:t>, que </a:t>
            </a:r>
            <a:r>
              <a:rPr lang="en-US" sz="2400" dirty="0" err="1"/>
              <a:t>aponta</a:t>
            </a:r>
            <a:r>
              <a:rPr lang="en-US" sz="2400" dirty="0"/>
              <a:t> a </a:t>
            </a:r>
            <a:r>
              <a:rPr lang="en-US" sz="2400" dirty="0" err="1"/>
              <a:t>morte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a </a:t>
            </a:r>
            <a:r>
              <a:rPr lang="en-US" sz="2400" dirty="0" err="1"/>
              <a:t>assinatura</a:t>
            </a:r>
            <a:r>
              <a:rPr lang="en-US" sz="2400" dirty="0"/>
              <a:t> fundamental da finitude.</a:t>
            </a:r>
          </a:p>
          <a:p>
            <a:pPr>
              <a:lnSpc>
                <a:spcPct val="90000"/>
              </a:lnSpc>
              <a:buClr>
                <a:srgbClr val="C99E58"/>
              </a:buClr>
            </a:pPr>
            <a:r>
              <a:rPr lang="en-US" sz="2400" dirty="0" err="1"/>
              <a:t>Trata</a:t>
            </a:r>
            <a:r>
              <a:rPr lang="en-US" sz="2400" dirty="0"/>
              <a:t>-se, no </a:t>
            </a:r>
            <a:r>
              <a:rPr lang="en-US" sz="2400" dirty="0" err="1"/>
              <a:t>fundo</a:t>
            </a:r>
            <a:r>
              <a:rPr lang="en-US" sz="2400" dirty="0"/>
              <a:t>, de </a:t>
            </a:r>
            <a:r>
              <a:rPr lang="en-US" sz="2400" dirty="0" err="1"/>
              <a:t>negar</a:t>
            </a:r>
            <a:r>
              <a:rPr lang="en-US" sz="2400" dirty="0"/>
              <a:t> o que é </a:t>
            </a:r>
            <a:r>
              <a:rPr lang="en-US" sz="2400" dirty="0" err="1"/>
              <a:t>constitutivo</a:t>
            </a:r>
            <a:r>
              <a:rPr lang="en-US" sz="2400" dirty="0"/>
              <a:t> da </a:t>
            </a:r>
            <a:r>
              <a:rPr lang="en-US" sz="2400" dirty="0" err="1"/>
              <a:t>humanidade</a:t>
            </a:r>
            <a:r>
              <a:rPr lang="en-US" sz="2400" dirty="0"/>
              <a:t>, </a:t>
            </a:r>
            <a:r>
              <a:rPr lang="en-US" sz="2400" dirty="0" err="1"/>
              <a:t>seu</a:t>
            </a:r>
            <a:r>
              <a:rPr lang="en-US" sz="2400" dirty="0"/>
              <a:t> </a:t>
            </a:r>
            <a:r>
              <a:rPr lang="en-US" sz="2400" dirty="0" err="1"/>
              <a:t>corpo</a:t>
            </a:r>
            <a:r>
              <a:rPr lang="en-US" sz="2400" dirty="0"/>
              <a:t> mortal. A </a:t>
            </a:r>
            <a:r>
              <a:rPr lang="en-US" sz="2400" dirty="0" err="1"/>
              <a:t>religião</a:t>
            </a:r>
            <a:r>
              <a:rPr lang="en-US" sz="2400" dirty="0"/>
              <a:t> </a:t>
            </a:r>
            <a:r>
              <a:rPr lang="en-US" sz="2400" dirty="0" err="1"/>
              <a:t>teria</a:t>
            </a:r>
            <a:r>
              <a:rPr lang="en-US" sz="2400" dirty="0"/>
              <a:t> a </a:t>
            </a:r>
            <a:r>
              <a:rPr lang="en-US" sz="2400" dirty="0" err="1"/>
              <a:t>função</a:t>
            </a:r>
            <a:r>
              <a:rPr lang="en-US" sz="2400" dirty="0"/>
              <a:t> de “</a:t>
            </a:r>
            <a:r>
              <a:rPr lang="en-US" sz="2400" dirty="0" err="1"/>
              <a:t>religar</a:t>
            </a:r>
            <a:r>
              <a:rPr lang="en-US" sz="2400" dirty="0"/>
              <a:t>” a terra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céu</a:t>
            </a:r>
            <a:r>
              <a:rPr lang="en-US" sz="2400" dirty="0"/>
              <a:t>.</a:t>
            </a:r>
          </a:p>
        </p:txBody>
      </p:sp>
      <p:pic>
        <p:nvPicPr>
          <p:cNvPr id="4098" name="Picture 2" descr="Ver a imagem de origem">
            <a:extLst>
              <a:ext uri="{FF2B5EF4-FFF2-40B4-BE49-F238E27FC236}">
                <a16:creationId xmlns:a16="http://schemas.microsoft.com/office/drawing/2014/main" id="{DD3695F2-F1E7-351A-BF23-733A3FEB8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6600" y="2117035"/>
            <a:ext cx="5056475" cy="300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5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7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700" b="1"/>
              <a:t>Habitar a fragilidade como lugar teológico e pastoral</a:t>
            </a:r>
          </a:p>
        </p:txBody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06" y="1905001"/>
            <a:ext cx="5701594" cy="4512128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BF7968"/>
              </a:buClr>
            </a:pPr>
            <a:r>
              <a:rPr lang="en-US" sz="2400" dirty="0" err="1">
                <a:solidFill>
                  <a:srgbClr val="000000"/>
                </a:solidFill>
              </a:rPr>
              <a:t>Alguns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teólogos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baseados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afirmação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paulina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Gl</a:t>
            </a:r>
            <a:r>
              <a:rPr lang="en-US" sz="2400" dirty="0">
                <a:solidFill>
                  <a:srgbClr val="000000"/>
                </a:solidFill>
              </a:rPr>
              <a:t> 3,28, </a:t>
            </a:r>
            <a:r>
              <a:rPr lang="en-US" sz="2400" dirty="0" err="1">
                <a:solidFill>
                  <a:srgbClr val="000000"/>
                </a:solidFill>
              </a:rPr>
              <a:t>na</a:t>
            </a:r>
            <a:r>
              <a:rPr lang="en-US" sz="2400" dirty="0">
                <a:solidFill>
                  <a:srgbClr val="000000"/>
                </a:solidFill>
              </a:rPr>
              <a:t> qual o </a:t>
            </a:r>
            <a:r>
              <a:rPr lang="en-US" sz="2400" dirty="0" err="1">
                <a:solidFill>
                  <a:srgbClr val="000000"/>
                </a:solidFill>
              </a:rPr>
              <a:t>Apóstolo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diz</a:t>
            </a:r>
            <a:r>
              <a:rPr lang="en-US" sz="2400" dirty="0">
                <a:solidFill>
                  <a:srgbClr val="000000"/>
                </a:solidFill>
              </a:rPr>
              <a:t> que em Cristo as </a:t>
            </a:r>
            <a:r>
              <a:rPr lang="en-US" sz="2400" dirty="0" err="1">
                <a:solidFill>
                  <a:srgbClr val="000000"/>
                </a:solidFill>
              </a:rPr>
              <a:t>divisões</a:t>
            </a:r>
            <a:r>
              <a:rPr lang="en-US" sz="2400" dirty="0">
                <a:solidFill>
                  <a:srgbClr val="000000"/>
                </a:solidFill>
              </a:rPr>
              <a:t> entre “senhor e </a:t>
            </a:r>
            <a:r>
              <a:rPr lang="en-US" sz="2400" dirty="0" err="1">
                <a:solidFill>
                  <a:srgbClr val="000000"/>
                </a:solidFill>
              </a:rPr>
              <a:t>escravo</a:t>
            </a:r>
            <a:r>
              <a:rPr lang="en-US" sz="2400" dirty="0">
                <a:solidFill>
                  <a:srgbClr val="000000"/>
                </a:solidFill>
              </a:rPr>
              <a:t>”, “</a:t>
            </a:r>
            <a:r>
              <a:rPr lang="en-US" sz="2400" dirty="0" err="1">
                <a:solidFill>
                  <a:srgbClr val="000000"/>
                </a:solidFill>
              </a:rPr>
              <a:t>homem</a:t>
            </a:r>
            <a:r>
              <a:rPr lang="en-US" sz="2400" dirty="0">
                <a:solidFill>
                  <a:srgbClr val="000000"/>
                </a:solidFill>
              </a:rPr>
              <a:t> e </a:t>
            </a:r>
            <a:r>
              <a:rPr lang="en-US" sz="2400" dirty="0" err="1">
                <a:solidFill>
                  <a:srgbClr val="000000"/>
                </a:solidFill>
              </a:rPr>
              <a:t>mulher</a:t>
            </a:r>
            <a:r>
              <a:rPr lang="en-US" sz="2400" dirty="0">
                <a:solidFill>
                  <a:srgbClr val="000000"/>
                </a:solidFill>
              </a:rPr>
              <a:t>”, “</a:t>
            </a:r>
            <a:r>
              <a:rPr lang="en-US" sz="2400" dirty="0" err="1">
                <a:solidFill>
                  <a:srgbClr val="000000"/>
                </a:solidFill>
              </a:rPr>
              <a:t>judeu</a:t>
            </a:r>
            <a:r>
              <a:rPr lang="en-US" sz="2400" dirty="0">
                <a:solidFill>
                  <a:srgbClr val="000000"/>
                </a:solidFill>
              </a:rPr>
              <a:t> e </a:t>
            </a:r>
            <a:r>
              <a:rPr lang="en-US" sz="2400" dirty="0" err="1">
                <a:solidFill>
                  <a:srgbClr val="000000"/>
                </a:solidFill>
              </a:rPr>
              <a:t>pagão</a:t>
            </a:r>
            <a:r>
              <a:rPr lang="en-US" sz="2400" dirty="0">
                <a:solidFill>
                  <a:srgbClr val="000000"/>
                </a:solidFill>
              </a:rPr>
              <a:t>” </a:t>
            </a:r>
            <a:r>
              <a:rPr lang="en-US" sz="2400" dirty="0" err="1">
                <a:solidFill>
                  <a:srgbClr val="000000"/>
                </a:solidFill>
              </a:rPr>
              <a:t>foram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superadas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buscam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oferecer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pistas</a:t>
            </a:r>
            <a:r>
              <a:rPr lang="en-US" sz="2400" dirty="0">
                <a:solidFill>
                  <a:srgbClr val="000000"/>
                </a:solidFill>
              </a:rPr>
              <a:t> para </a:t>
            </a:r>
            <a:r>
              <a:rPr lang="en-US" sz="2400" dirty="0" err="1">
                <a:solidFill>
                  <a:srgbClr val="000000"/>
                </a:solidFill>
              </a:rPr>
              <a:t>pensar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como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isso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realmente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pode</a:t>
            </a:r>
            <a:r>
              <a:rPr lang="en-US" sz="2400" dirty="0">
                <a:solidFill>
                  <a:srgbClr val="000000"/>
                </a:solidFill>
              </a:rPr>
              <a:t> se </a:t>
            </a:r>
            <a:r>
              <a:rPr lang="en-US" sz="2400" dirty="0" err="1">
                <a:solidFill>
                  <a:srgbClr val="000000"/>
                </a:solidFill>
              </a:rPr>
              <a:t>traduzir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reflexão</a:t>
            </a:r>
            <a:r>
              <a:rPr lang="en-US" sz="2400" dirty="0">
                <a:solidFill>
                  <a:srgbClr val="000000"/>
                </a:solidFill>
              </a:rPr>
              <a:t> e </a:t>
            </a:r>
            <a:r>
              <a:rPr lang="en-US" sz="2400" dirty="0" err="1">
                <a:solidFill>
                  <a:srgbClr val="000000"/>
                </a:solidFill>
              </a:rPr>
              <a:t>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vida</a:t>
            </a:r>
            <a:r>
              <a:rPr lang="en-US" sz="2400" dirty="0">
                <a:solidFill>
                  <a:srgbClr val="000000"/>
                </a:solidFill>
              </a:rPr>
              <a:t> dos </a:t>
            </a:r>
            <a:r>
              <a:rPr lang="en-US" sz="2400" dirty="0" err="1">
                <a:solidFill>
                  <a:srgbClr val="000000"/>
                </a:solidFill>
              </a:rPr>
              <a:t>cristãos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pPr>
              <a:buClr>
                <a:srgbClr val="BF7968"/>
              </a:buClr>
            </a:pPr>
            <a:r>
              <a:rPr lang="en-US" sz="2400" dirty="0" err="1">
                <a:solidFill>
                  <a:srgbClr val="000000"/>
                </a:solidFill>
              </a:rPr>
              <a:t>Vimos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primeira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parte</a:t>
            </a:r>
            <a:r>
              <a:rPr lang="en-US" sz="2400" dirty="0">
                <a:solidFill>
                  <a:srgbClr val="000000"/>
                </a:solidFill>
              </a:rPr>
              <a:t> da </a:t>
            </a:r>
            <a:r>
              <a:rPr lang="en-US" sz="2400" dirty="0" err="1">
                <a:solidFill>
                  <a:srgbClr val="000000"/>
                </a:solidFill>
              </a:rPr>
              <a:t>reflexão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como</a:t>
            </a:r>
            <a:r>
              <a:rPr lang="en-US" sz="2400" dirty="0">
                <a:solidFill>
                  <a:srgbClr val="000000"/>
                </a:solidFill>
              </a:rPr>
              <a:t> a </a:t>
            </a:r>
            <a:r>
              <a:rPr lang="en-US" sz="2400" dirty="0" err="1">
                <a:solidFill>
                  <a:srgbClr val="000000"/>
                </a:solidFill>
              </a:rPr>
              <a:t>fragilidade</a:t>
            </a:r>
            <a:r>
              <a:rPr lang="en-US" sz="2400" dirty="0">
                <a:solidFill>
                  <a:srgbClr val="000000"/>
                </a:solidFill>
              </a:rPr>
              <a:t> se </a:t>
            </a:r>
            <a:r>
              <a:rPr lang="en-US" sz="2400" dirty="0" err="1">
                <a:solidFill>
                  <a:srgbClr val="000000"/>
                </a:solidFill>
              </a:rPr>
              <a:t>manifesta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nessas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três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dimensões</a:t>
            </a:r>
            <a:r>
              <a:rPr lang="en-US" sz="2400" dirty="0">
                <a:solidFill>
                  <a:srgbClr val="000000"/>
                </a:solidFill>
              </a:rPr>
              <a:t> da </a:t>
            </a:r>
            <a:r>
              <a:rPr lang="en-US" sz="2400" dirty="0" err="1">
                <a:solidFill>
                  <a:srgbClr val="000000"/>
                </a:solidFill>
              </a:rPr>
              <a:t>relacionalidade</a:t>
            </a:r>
            <a:r>
              <a:rPr lang="en-US" sz="2400" dirty="0">
                <a:solidFill>
                  <a:srgbClr val="000000"/>
                </a:solidFill>
              </a:rPr>
              <a:t> no Brasil. </a:t>
            </a:r>
          </a:p>
        </p:txBody>
      </p:sp>
      <p:pic>
        <p:nvPicPr>
          <p:cNvPr id="9218" name="Picture 2" descr="Ver a imagem de origem">
            <a:extLst>
              <a:ext uri="{FF2B5EF4-FFF2-40B4-BE49-F238E27FC236}">
                <a16:creationId xmlns:a16="http://schemas.microsoft.com/office/drawing/2014/main" id="{F1FFE388-7029-8B4C-0BB0-597898810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7274" y="1454814"/>
            <a:ext cx="5701594" cy="39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72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700" b="1"/>
              <a:t>Habitar a fragilidade como lugar teológico e pastoral</a:t>
            </a:r>
          </a:p>
        </p:txBody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61" y="1763486"/>
            <a:ext cx="5251668" cy="4653643"/>
          </a:xfrm>
        </p:spPr>
        <p:txBody>
          <a:bodyPr>
            <a:normAutofit lnSpcReduction="10000"/>
          </a:bodyPr>
          <a:lstStyle/>
          <a:p>
            <a:pPr>
              <a:buClr>
                <a:srgbClr val="BF7968"/>
              </a:buClr>
            </a:pPr>
            <a:r>
              <a:rPr lang="en-US" sz="2400" dirty="0">
                <a:solidFill>
                  <a:srgbClr val="000000"/>
                </a:solidFill>
              </a:rPr>
              <a:t>A </a:t>
            </a:r>
            <a:r>
              <a:rPr lang="en-US" sz="2400" dirty="0" err="1">
                <a:solidFill>
                  <a:srgbClr val="000000"/>
                </a:solidFill>
              </a:rPr>
              <a:t>doutrina</a:t>
            </a:r>
            <a:r>
              <a:rPr lang="en-US" sz="2400" dirty="0">
                <a:solidFill>
                  <a:srgbClr val="000000"/>
                </a:solidFill>
              </a:rPr>
              <a:t> social da </a:t>
            </a:r>
            <a:r>
              <a:rPr lang="en-US" sz="2400" dirty="0" err="1">
                <a:solidFill>
                  <a:srgbClr val="000000"/>
                </a:solidFill>
              </a:rPr>
              <a:t>Igreja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desde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Leão</a:t>
            </a:r>
            <a:r>
              <a:rPr lang="en-US" sz="2400" dirty="0">
                <a:solidFill>
                  <a:srgbClr val="000000"/>
                </a:solidFill>
              </a:rPr>
              <a:t> XIII, </a:t>
            </a:r>
            <a:r>
              <a:rPr lang="en-US" sz="2400" dirty="0" err="1">
                <a:solidFill>
                  <a:srgbClr val="000000"/>
                </a:solidFill>
              </a:rPr>
              <a:t>buscou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refletir</a:t>
            </a:r>
            <a:r>
              <a:rPr lang="en-US" sz="2400" dirty="0">
                <a:solidFill>
                  <a:srgbClr val="000000"/>
                </a:solidFill>
              </a:rPr>
              <a:t> em </a:t>
            </a:r>
            <a:r>
              <a:rPr lang="en-US" sz="2400" dirty="0" err="1">
                <a:solidFill>
                  <a:srgbClr val="000000"/>
                </a:solidFill>
              </a:rPr>
              <a:t>profundidade</a:t>
            </a:r>
            <a:r>
              <a:rPr lang="en-US" sz="2400" dirty="0">
                <a:solidFill>
                  <a:srgbClr val="000000"/>
                </a:solidFill>
              </a:rPr>
              <a:t> as </a:t>
            </a:r>
            <a:r>
              <a:rPr lang="en-US" sz="2400" dirty="0" err="1">
                <a:solidFill>
                  <a:srgbClr val="000000"/>
                </a:solidFill>
              </a:rPr>
              <a:t>relações</a:t>
            </a:r>
            <a:r>
              <a:rPr lang="en-US" sz="2400" dirty="0">
                <a:solidFill>
                  <a:srgbClr val="000000"/>
                </a:solidFill>
              </a:rPr>
              <a:t> entre capital e </a:t>
            </a:r>
            <a:r>
              <a:rPr lang="en-US" sz="2400" dirty="0" err="1">
                <a:solidFill>
                  <a:srgbClr val="000000"/>
                </a:solidFill>
              </a:rPr>
              <a:t>trabalho</a:t>
            </a:r>
            <a:r>
              <a:rPr lang="en-US" sz="2400" dirty="0">
                <a:solidFill>
                  <a:srgbClr val="000000"/>
                </a:solidFill>
              </a:rPr>
              <a:t>, “senhor e </a:t>
            </a:r>
            <a:r>
              <a:rPr lang="en-US" sz="2400" dirty="0" err="1">
                <a:solidFill>
                  <a:srgbClr val="000000"/>
                </a:solidFill>
              </a:rPr>
              <a:t>escravo</a:t>
            </a:r>
            <a:r>
              <a:rPr lang="en-US" sz="2400" dirty="0">
                <a:solidFill>
                  <a:srgbClr val="000000"/>
                </a:solidFill>
              </a:rPr>
              <a:t>”. </a:t>
            </a:r>
            <a:r>
              <a:rPr lang="en-US" sz="2400" dirty="0" err="1">
                <a:solidFill>
                  <a:srgbClr val="000000"/>
                </a:solidFill>
              </a:rPr>
              <a:t>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textos</a:t>
            </a:r>
            <a:r>
              <a:rPr lang="en-US" sz="2400" dirty="0">
                <a:solidFill>
                  <a:srgbClr val="000000"/>
                </a:solidFill>
              </a:rPr>
              <a:t> de João Paulo II </a:t>
            </a:r>
            <a:r>
              <a:rPr lang="en-US" sz="2400" dirty="0" err="1">
                <a:solidFill>
                  <a:srgbClr val="000000"/>
                </a:solidFill>
              </a:rPr>
              <a:t>também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apontam</a:t>
            </a:r>
            <a:r>
              <a:rPr lang="en-US" sz="2400" dirty="0">
                <a:solidFill>
                  <a:srgbClr val="000000"/>
                </a:solidFill>
              </a:rPr>
              <a:t> para as </a:t>
            </a:r>
            <a:r>
              <a:rPr lang="en-US" sz="2400" dirty="0" err="1">
                <a:solidFill>
                  <a:srgbClr val="000000"/>
                </a:solidFill>
              </a:rPr>
              <a:t>relações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justas</a:t>
            </a:r>
            <a:r>
              <a:rPr lang="en-US" sz="2400" dirty="0">
                <a:solidFill>
                  <a:srgbClr val="000000"/>
                </a:solidFill>
              </a:rPr>
              <a:t> a </a:t>
            </a:r>
            <a:r>
              <a:rPr lang="en-US" sz="2400" dirty="0" err="1">
                <a:solidFill>
                  <a:srgbClr val="000000"/>
                </a:solidFill>
              </a:rPr>
              <a:t>serem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promovidas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nesse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mundo</a:t>
            </a:r>
            <a:r>
              <a:rPr lang="en-US" sz="2400" dirty="0">
                <a:solidFill>
                  <a:srgbClr val="000000"/>
                </a:solidFill>
              </a:rPr>
              <a:t>. A teologia da </a:t>
            </a:r>
            <a:r>
              <a:rPr lang="en-US" sz="2400" dirty="0" err="1">
                <a:solidFill>
                  <a:srgbClr val="000000"/>
                </a:solidFill>
              </a:rPr>
              <a:t>libertação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ofereceu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várias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pistas</a:t>
            </a:r>
            <a:r>
              <a:rPr lang="en-US" sz="2400" dirty="0">
                <a:solidFill>
                  <a:srgbClr val="000000"/>
                </a:solidFill>
              </a:rPr>
              <a:t> para </a:t>
            </a:r>
            <a:r>
              <a:rPr lang="en-US" sz="2400" dirty="0" err="1">
                <a:solidFill>
                  <a:srgbClr val="000000"/>
                </a:solidFill>
              </a:rPr>
              <a:t>pensar</a:t>
            </a:r>
            <a:r>
              <a:rPr lang="en-US" sz="2400" dirty="0">
                <a:solidFill>
                  <a:srgbClr val="000000"/>
                </a:solidFill>
              </a:rPr>
              <a:t> o que o </a:t>
            </a:r>
            <a:r>
              <a:rPr lang="en-US" sz="2400" dirty="0" err="1">
                <a:solidFill>
                  <a:srgbClr val="000000"/>
                </a:solidFill>
              </a:rPr>
              <a:t>magistério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assumiu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como</a:t>
            </a:r>
            <a:r>
              <a:rPr lang="en-US" sz="2400" dirty="0">
                <a:solidFill>
                  <a:srgbClr val="000000"/>
                </a:solidFill>
              </a:rPr>
              <a:t> “</a:t>
            </a:r>
            <a:r>
              <a:rPr lang="en-US" sz="2400" dirty="0" err="1">
                <a:solidFill>
                  <a:srgbClr val="000000"/>
                </a:solidFill>
              </a:rPr>
              <a:t>pecado</a:t>
            </a:r>
            <a:r>
              <a:rPr lang="en-US" sz="2400" dirty="0">
                <a:solidFill>
                  <a:srgbClr val="000000"/>
                </a:solidFill>
              </a:rPr>
              <a:t> social”.</a:t>
            </a:r>
          </a:p>
        </p:txBody>
      </p:sp>
      <p:pic>
        <p:nvPicPr>
          <p:cNvPr id="10242" name="Picture 2" descr="Ver a imagem de origem">
            <a:extLst>
              <a:ext uri="{FF2B5EF4-FFF2-40B4-BE49-F238E27FC236}">
                <a16:creationId xmlns:a16="http://schemas.microsoft.com/office/drawing/2014/main" id="{60E4D426-25B7-7F17-547E-21E47E881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905000"/>
            <a:ext cx="5522940" cy="35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20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700" b="1"/>
              <a:t>Habitar a fragilidade como lugar teológico e pastoral</a:t>
            </a:r>
          </a:p>
        </p:txBody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101" y="2133600"/>
            <a:ext cx="5848085" cy="456111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Clr>
                <a:srgbClr val="BF7968"/>
              </a:buClr>
            </a:pPr>
            <a:r>
              <a:rPr lang="en-US" sz="2400" dirty="0">
                <a:solidFill>
                  <a:srgbClr val="000000"/>
                </a:solidFill>
              </a:rPr>
              <a:t>As </a:t>
            </a:r>
            <a:r>
              <a:rPr lang="en-US" sz="2400" dirty="0" err="1">
                <a:solidFill>
                  <a:srgbClr val="000000"/>
                </a:solidFill>
              </a:rPr>
              <a:t>perspectivas</a:t>
            </a:r>
            <a:r>
              <a:rPr lang="en-US" sz="2400" dirty="0">
                <a:solidFill>
                  <a:srgbClr val="000000"/>
                </a:solidFill>
              </a:rPr>
              <a:t> da </a:t>
            </a:r>
            <a:r>
              <a:rPr lang="en-US" sz="2400" dirty="0" err="1">
                <a:solidFill>
                  <a:srgbClr val="000000"/>
                </a:solidFill>
              </a:rPr>
              <a:t>justiça</a:t>
            </a:r>
            <a:r>
              <a:rPr lang="en-US" sz="2400" dirty="0">
                <a:solidFill>
                  <a:srgbClr val="000000"/>
                </a:solidFill>
              </a:rPr>
              <a:t> social e da </a:t>
            </a:r>
            <a:r>
              <a:rPr lang="en-US" sz="2400" dirty="0" err="1">
                <a:solidFill>
                  <a:srgbClr val="000000"/>
                </a:solidFill>
              </a:rPr>
              <a:t>solidariedade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são</a:t>
            </a:r>
            <a:r>
              <a:rPr lang="en-US" sz="2400" dirty="0">
                <a:solidFill>
                  <a:srgbClr val="000000"/>
                </a:solidFill>
              </a:rPr>
              <a:t> as que </a:t>
            </a:r>
            <a:r>
              <a:rPr lang="en-US" sz="2400" dirty="0" err="1">
                <a:solidFill>
                  <a:srgbClr val="000000"/>
                </a:solidFill>
              </a:rPr>
              <a:t>mais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predominam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nessas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reflexões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Porém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como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mostram</a:t>
            </a:r>
            <a:r>
              <a:rPr lang="en-US" sz="2400" dirty="0">
                <a:solidFill>
                  <a:srgbClr val="000000"/>
                </a:solidFill>
              </a:rPr>
              <a:t> as </a:t>
            </a:r>
            <a:r>
              <a:rPr lang="en-US" sz="2400" dirty="0" err="1">
                <a:solidFill>
                  <a:srgbClr val="000000"/>
                </a:solidFill>
              </a:rPr>
              <a:t>novas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tendências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organização</a:t>
            </a:r>
            <a:r>
              <a:rPr lang="en-US" sz="2400" dirty="0">
                <a:solidFill>
                  <a:srgbClr val="000000"/>
                </a:solidFill>
              </a:rPr>
              <a:t> do </a:t>
            </a:r>
            <a:r>
              <a:rPr lang="en-US" sz="2400" dirty="0" err="1">
                <a:solidFill>
                  <a:srgbClr val="000000"/>
                </a:solidFill>
              </a:rPr>
              <a:t>mundo</a:t>
            </a:r>
            <a:r>
              <a:rPr lang="en-US" sz="2400" dirty="0">
                <a:solidFill>
                  <a:srgbClr val="000000"/>
                </a:solidFill>
              </a:rPr>
              <a:t> da </a:t>
            </a:r>
            <a:r>
              <a:rPr lang="en-US" sz="2400" dirty="0" err="1">
                <a:solidFill>
                  <a:srgbClr val="000000"/>
                </a:solidFill>
              </a:rPr>
              <a:t>produção</a:t>
            </a:r>
            <a:r>
              <a:rPr lang="en-US" sz="2400" dirty="0">
                <a:solidFill>
                  <a:srgbClr val="000000"/>
                </a:solidFill>
              </a:rPr>
              <a:t> e do </a:t>
            </a:r>
            <a:r>
              <a:rPr lang="en-US" sz="2400" dirty="0" err="1">
                <a:solidFill>
                  <a:srgbClr val="000000"/>
                </a:solidFill>
              </a:rPr>
              <a:t>trabalho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aludidas</a:t>
            </a:r>
            <a:r>
              <a:rPr lang="en-US" sz="2400" dirty="0">
                <a:solidFill>
                  <a:srgbClr val="000000"/>
                </a:solidFill>
              </a:rPr>
              <a:t> no </a:t>
            </a:r>
            <a:r>
              <a:rPr lang="en-US" sz="2400" dirty="0" err="1">
                <a:solidFill>
                  <a:srgbClr val="000000"/>
                </a:solidFill>
              </a:rPr>
              <a:t>primeiro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encontro</a:t>
            </a:r>
            <a:r>
              <a:rPr lang="en-US" sz="2400" dirty="0">
                <a:solidFill>
                  <a:srgbClr val="000000"/>
                </a:solidFill>
              </a:rPr>
              <a:t>, a </a:t>
            </a:r>
            <a:r>
              <a:rPr lang="en-US" sz="2400" dirty="0" err="1">
                <a:solidFill>
                  <a:srgbClr val="000000"/>
                </a:solidFill>
              </a:rPr>
              <a:t>concentração</a:t>
            </a:r>
            <a:r>
              <a:rPr lang="en-US" sz="2400" dirty="0">
                <a:solidFill>
                  <a:srgbClr val="000000"/>
                </a:solidFill>
              </a:rPr>
              <a:t> das </a:t>
            </a:r>
            <a:r>
              <a:rPr lang="en-US" sz="2400" dirty="0" err="1">
                <a:solidFill>
                  <a:srgbClr val="000000"/>
                </a:solidFill>
              </a:rPr>
              <a:t>riquezas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nas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mãos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poucos</a:t>
            </a:r>
            <a:r>
              <a:rPr lang="en-US" sz="2400" dirty="0">
                <a:solidFill>
                  <a:srgbClr val="000000"/>
                </a:solidFill>
              </a:rPr>
              <a:t> e a </a:t>
            </a:r>
            <a:r>
              <a:rPr lang="en-US" sz="2400" dirty="0" err="1">
                <a:solidFill>
                  <a:srgbClr val="000000"/>
                </a:solidFill>
              </a:rPr>
              <a:t>exclusão</a:t>
            </a:r>
            <a:r>
              <a:rPr lang="en-US" sz="2400" dirty="0">
                <a:solidFill>
                  <a:srgbClr val="000000"/>
                </a:solidFill>
              </a:rPr>
              <a:t> de um </a:t>
            </a:r>
            <a:r>
              <a:rPr lang="en-US" sz="2400" dirty="0" err="1">
                <a:solidFill>
                  <a:srgbClr val="000000"/>
                </a:solidFill>
              </a:rPr>
              <a:t>grande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número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pessoas</a:t>
            </a:r>
            <a:r>
              <a:rPr lang="en-US" sz="2400" dirty="0">
                <a:solidFill>
                  <a:srgbClr val="000000"/>
                </a:solidFill>
              </a:rPr>
              <a:t> do </a:t>
            </a:r>
            <a:r>
              <a:rPr lang="en-US" sz="2400" dirty="0" err="1">
                <a:solidFill>
                  <a:srgbClr val="000000"/>
                </a:solidFill>
              </a:rPr>
              <a:t>sistema</a:t>
            </a:r>
            <a:r>
              <a:rPr lang="en-US" sz="2400" dirty="0">
                <a:solidFill>
                  <a:srgbClr val="000000"/>
                </a:solidFill>
              </a:rPr>
              <a:t> é a que </a:t>
            </a:r>
            <a:r>
              <a:rPr lang="en-US" sz="2400" dirty="0" err="1">
                <a:solidFill>
                  <a:srgbClr val="000000"/>
                </a:solidFill>
              </a:rPr>
              <a:t>predomina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</a:p>
          <a:p>
            <a:pPr>
              <a:lnSpc>
                <a:spcPct val="90000"/>
              </a:lnSpc>
              <a:buClr>
                <a:srgbClr val="BF7968"/>
              </a:buClr>
            </a:pPr>
            <a:r>
              <a:rPr lang="en-US" sz="2400" dirty="0" err="1">
                <a:solidFill>
                  <a:srgbClr val="000000"/>
                </a:solidFill>
              </a:rPr>
              <a:t>Veremos</a:t>
            </a:r>
            <a:r>
              <a:rPr lang="en-US" sz="2400" dirty="0">
                <a:solidFill>
                  <a:srgbClr val="000000"/>
                </a:solidFill>
              </a:rPr>
              <a:t> no </a:t>
            </a:r>
            <a:r>
              <a:rPr lang="en-US" sz="2400" dirty="0" err="1">
                <a:solidFill>
                  <a:srgbClr val="000000"/>
                </a:solidFill>
              </a:rPr>
              <a:t>último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encontro</a:t>
            </a:r>
            <a:r>
              <a:rPr lang="en-US" sz="2400" dirty="0">
                <a:solidFill>
                  <a:srgbClr val="000000"/>
                </a:solidFill>
              </a:rPr>
              <a:t> as </a:t>
            </a:r>
            <a:r>
              <a:rPr lang="en-US" sz="2400" dirty="0" err="1">
                <a:solidFill>
                  <a:srgbClr val="000000"/>
                </a:solidFill>
              </a:rPr>
              <a:t>pistas</a:t>
            </a:r>
            <a:r>
              <a:rPr lang="en-US" sz="2400" dirty="0">
                <a:solidFill>
                  <a:srgbClr val="000000"/>
                </a:solidFill>
              </a:rPr>
              <a:t> da </a:t>
            </a:r>
            <a:r>
              <a:rPr lang="en-US" sz="2400" dirty="0" err="1">
                <a:solidFill>
                  <a:srgbClr val="000000"/>
                </a:solidFill>
              </a:rPr>
              <a:t>chamada</a:t>
            </a:r>
            <a:r>
              <a:rPr lang="en-US" sz="2400" dirty="0">
                <a:solidFill>
                  <a:srgbClr val="000000"/>
                </a:solidFill>
              </a:rPr>
              <a:t> Economia de Clara e Francisco, </a:t>
            </a:r>
            <a:r>
              <a:rPr lang="en-US" sz="2400" dirty="0" err="1">
                <a:solidFill>
                  <a:srgbClr val="000000"/>
                </a:solidFill>
              </a:rPr>
              <a:t>cujo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encontro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realizou</a:t>
            </a:r>
            <a:r>
              <a:rPr lang="en-US" sz="2400" dirty="0">
                <a:solidFill>
                  <a:srgbClr val="000000"/>
                </a:solidFill>
              </a:rPr>
              <a:t>-se </a:t>
            </a:r>
            <a:r>
              <a:rPr lang="en-US" sz="2400" dirty="0" err="1">
                <a:solidFill>
                  <a:srgbClr val="000000"/>
                </a:solidFill>
              </a:rPr>
              <a:t>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semana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passada</a:t>
            </a:r>
            <a:r>
              <a:rPr lang="en-US" sz="2400" dirty="0">
                <a:solidFill>
                  <a:srgbClr val="000000"/>
                </a:solidFill>
              </a:rPr>
              <a:t>, em Assis.</a:t>
            </a:r>
          </a:p>
        </p:txBody>
      </p:sp>
      <p:pic>
        <p:nvPicPr>
          <p:cNvPr id="11266" name="Picture 2" descr="Ver a imagem de origem">
            <a:extLst>
              <a:ext uri="{FF2B5EF4-FFF2-40B4-BE49-F238E27FC236}">
                <a16:creationId xmlns:a16="http://schemas.microsoft.com/office/drawing/2014/main" id="{D79F043E-00D9-46B6-F5B9-23C8AAC32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1429" y="3051250"/>
            <a:ext cx="5287472" cy="272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65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700" b="1"/>
              <a:t>Habitar a fragilidade como lugar teológico e pastoral</a:t>
            </a:r>
          </a:p>
        </p:txBody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1905000"/>
            <a:ext cx="6237513" cy="4831163"/>
          </a:xfrm>
        </p:spPr>
        <p:txBody>
          <a:bodyPr>
            <a:normAutofit lnSpcReduction="10000"/>
          </a:bodyPr>
          <a:lstStyle/>
          <a:p>
            <a:pPr>
              <a:buClr>
                <a:srgbClr val="BF7968"/>
              </a:buClr>
            </a:pPr>
            <a:r>
              <a:rPr lang="en-US" sz="2400" dirty="0">
                <a:solidFill>
                  <a:srgbClr val="000000"/>
                </a:solidFill>
              </a:rPr>
              <a:t>Com </a:t>
            </a:r>
            <a:r>
              <a:rPr lang="en-US" sz="2400" dirty="0" err="1">
                <a:solidFill>
                  <a:srgbClr val="000000"/>
                </a:solidFill>
              </a:rPr>
              <a:t>relação</a:t>
            </a:r>
            <a:r>
              <a:rPr lang="en-US" sz="2400" dirty="0">
                <a:solidFill>
                  <a:srgbClr val="000000"/>
                </a:solidFill>
              </a:rPr>
              <a:t> à </a:t>
            </a:r>
            <a:r>
              <a:rPr lang="en-US" sz="2400" dirty="0" err="1">
                <a:solidFill>
                  <a:srgbClr val="000000"/>
                </a:solidFill>
              </a:rPr>
              <a:t>diferença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sexos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presente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nos</a:t>
            </a:r>
            <a:r>
              <a:rPr lang="en-US" sz="2400" dirty="0">
                <a:solidFill>
                  <a:srgbClr val="000000"/>
                </a:solidFill>
              </a:rPr>
              <a:t> debates </a:t>
            </a:r>
            <a:r>
              <a:rPr lang="en-US" sz="2400" dirty="0" err="1">
                <a:solidFill>
                  <a:srgbClr val="000000"/>
                </a:solidFill>
              </a:rPr>
              <a:t>sociais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redor</a:t>
            </a:r>
            <a:r>
              <a:rPr lang="en-US" sz="2400" dirty="0">
                <a:solidFill>
                  <a:srgbClr val="000000"/>
                </a:solidFill>
              </a:rPr>
              <a:t> da </a:t>
            </a:r>
            <a:r>
              <a:rPr lang="en-US" sz="2400" dirty="0" err="1">
                <a:solidFill>
                  <a:srgbClr val="000000"/>
                </a:solidFill>
              </a:rPr>
              <a:t>questão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feminina</a:t>
            </a:r>
            <a:r>
              <a:rPr lang="en-US" sz="2400" dirty="0">
                <a:solidFill>
                  <a:srgbClr val="000000"/>
                </a:solidFill>
              </a:rPr>
              <a:t> e da </a:t>
            </a:r>
            <a:r>
              <a:rPr lang="en-US" sz="2400" dirty="0" err="1">
                <a:solidFill>
                  <a:srgbClr val="000000"/>
                </a:solidFill>
              </a:rPr>
              <a:t>questão</a:t>
            </a:r>
            <a:r>
              <a:rPr lang="en-US" sz="2400" dirty="0">
                <a:solidFill>
                  <a:srgbClr val="000000"/>
                </a:solidFill>
              </a:rPr>
              <a:t> LGBTQIA+, do </a:t>
            </a:r>
            <a:r>
              <a:rPr lang="en-US" sz="2400" dirty="0" err="1">
                <a:solidFill>
                  <a:srgbClr val="000000"/>
                </a:solidFill>
              </a:rPr>
              <a:t>ponto</a:t>
            </a:r>
            <a:r>
              <a:rPr lang="en-US" sz="2400" dirty="0">
                <a:solidFill>
                  <a:srgbClr val="000000"/>
                </a:solidFill>
              </a:rPr>
              <a:t> de vista </a:t>
            </a:r>
            <a:r>
              <a:rPr lang="en-US" sz="2400" dirty="0" err="1">
                <a:solidFill>
                  <a:srgbClr val="000000"/>
                </a:solidFill>
              </a:rPr>
              <a:t>teológico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houve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muitos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avanços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nas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últimas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décadas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pPr>
              <a:buClr>
                <a:srgbClr val="BF7968"/>
              </a:buClr>
            </a:pPr>
            <a:r>
              <a:rPr lang="en-US" sz="2400" dirty="0" err="1">
                <a:solidFill>
                  <a:srgbClr val="000000"/>
                </a:solidFill>
              </a:rPr>
              <a:t>Tem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sido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posto</a:t>
            </a:r>
            <a:r>
              <a:rPr lang="en-US" sz="2400" dirty="0">
                <a:solidFill>
                  <a:srgbClr val="000000"/>
                </a:solidFill>
              </a:rPr>
              <a:t> em </a:t>
            </a:r>
            <a:r>
              <a:rPr lang="en-US" sz="2400" dirty="0" err="1">
                <a:solidFill>
                  <a:srgbClr val="000000"/>
                </a:solidFill>
              </a:rPr>
              <a:t>evidência</a:t>
            </a:r>
            <a:r>
              <a:rPr lang="en-US" sz="2400" dirty="0">
                <a:solidFill>
                  <a:srgbClr val="000000"/>
                </a:solidFill>
              </a:rPr>
              <a:t> a </a:t>
            </a:r>
            <a:r>
              <a:rPr lang="en-US" sz="2400" dirty="0" err="1">
                <a:solidFill>
                  <a:srgbClr val="000000"/>
                </a:solidFill>
              </a:rPr>
              <a:t>papel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muitas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mulheres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história</a:t>
            </a:r>
            <a:r>
              <a:rPr lang="en-US" sz="2400" dirty="0">
                <a:solidFill>
                  <a:srgbClr val="000000"/>
                </a:solidFill>
              </a:rPr>
              <a:t> do </a:t>
            </a:r>
            <a:r>
              <a:rPr lang="en-US" sz="2400" dirty="0" err="1">
                <a:solidFill>
                  <a:srgbClr val="000000"/>
                </a:solidFill>
              </a:rPr>
              <a:t>povo</a:t>
            </a:r>
            <a:r>
              <a:rPr lang="en-US" sz="2400" dirty="0">
                <a:solidFill>
                  <a:srgbClr val="000000"/>
                </a:solidFill>
              </a:rPr>
              <a:t> de Deus e </a:t>
            </a:r>
            <a:r>
              <a:rPr lang="en-US" sz="2400" dirty="0" err="1">
                <a:solidFill>
                  <a:srgbClr val="000000"/>
                </a:solidFill>
              </a:rPr>
              <a:t>também</a:t>
            </a:r>
            <a:r>
              <a:rPr lang="en-US" sz="2400" dirty="0">
                <a:solidFill>
                  <a:srgbClr val="000000"/>
                </a:solidFill>
              </a:rPr>
              <a:t> no Novo </a:t>
            </a:r>
            <a:r>
              <a:rPr lang="en-US" sz="2400" dirty="0" err="1">
                <a:solidFill>
                  <a:srgbClr val="000000"/>
                </a:solidFill>
              </a:rPr>
              <a:t>Testamento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Além</a:t>
            </a:r>
            <a:r>
              <a:rPr lang="en-US" sz="2400" dirty="0">
                <a:solidFill>
                  <a:srgbClr val="000000"/>
                </a:solidFill>
              </a:rPr>
              <a:t> de Maria, sempre </a:t>
            </a:r>
            <a:r>
              <a:rPr lang="en-US" sz="2400" dirty="0" err="1">
                <a:solidFill>
                  <a:srgbClr val="000000"/>
                </a:solidFill>
              </a:rPr>
              <a:t>presente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reflexão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teológica</a:t>
            </a:r>
            <a:r>
              <a:rPr lang="en-US" sz="2400" dirty="0">
                <a:solidFill>
                  <a:srgbClr val="000000"/>
                </a:solidFill>
              </a:rPr>
              <a:t> e </a:t>
            </a:r>
            <a:r>
              <a:rPr lang="en-US" sz="2400" dirty="0" err="1">
                <a:solidFill>
                  <a:srgbClr val="000000"/>
                </a:solidFill>
              </a:rPr>
              <a:t>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devoção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mulheres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marcadas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por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fragilidades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têm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sido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resgatadas</a:t>
            </a:r>
            <a:r>
              <a:rPr lang="en-US" sz="2400" dirty="0">
                <a:solidFill>
                  <a:srgbClr val="000000"/>
                </a:solidFill>
              </a:rPr>
              <a:t>.  </a:t>
            </a:r>
          </a:p>
        </p:txBody>
      </p:sp>
      <p:pic>
        <p:nvPicPr>
          <p:cNvPr id="12290" name="Picture 2" descr="Ver a imagem de origem">
            <a:extLst>
              <a:ext uri="{FF2B5EF4-FFF2-40B4-BE49-F238E27FC236}">
                <a16:creationId xmlns:a16="http://schemas.microsoft.com/office/drawing/2014/main" id="{57C359A7-D519-5086-760F-2ACE1BD82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9460" y="1747157"/>
            <a:ext cx="5054953" cy="388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43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700" b="1"/>
              <a:t>Habitar a fragilidade como lugar teológico e pastoral</a:t>
            </a:r>
          </a:p>
        </p:txBody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675" y="1905000"/>
            <a:ext cx="5668462" cy="4544786"/>
          </a:xfrm>
        </p:spPr>
        <p:txBody>
          <a:bodyPr>
            <a:normAutofit/>
          </a:bodyPr>
          <a:lstStyle/>
          <a:p>
            <a:pPr>
              <a:buClr>
                <a:srgbClr val="BF7968"/>
              </a:buClr>
            </a:pPr>
            <a:r>
              <a:rPr lang="en-US" sz="2000" dirty="0" err="1">
                <a:solidFill>
                  <a:srgbClr val="000000"/>
                </a:solidFill>
              </a:rPr>
              <a:t>Dentre</a:t>
            </a:r>
            <a:r>
              <a:rPr lang="en-US" sz="2000" dirty="0">
                <a:solidFill>
                  <a:srgbClr val="000000"/>
                </a:solidFill>
              </a:rPr>
              <a:t> as </a:t>
            </a:r>
            <a:r>
              <a:rPr lang="en-US" sz="2000" dirty="0" err="1">
                <a:solidFill>
                  <a:srgbClr val="000000"/>
                </a:solidFill>
              </a:rPr>
              <a:t>figuras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femininas</a:t>
            </a:r>
            <a:r>
              <a:rPr lang="en-US" sz="2000" dirty="0">
                <a:solidFill>
                  <a:srgbClr val="000000"/>
                </a:solidFill>
              </a:rPr>
              <a:t> do NT, Maria </a:t>
            </a:r>
            <a:r>
              <a:rPr lang="en-US" sz="2000" dirty="0" err="1">
                <a:solidFill>
                  <a:srgbClr val="000000"/>
                </a:solidFill>
              </a:rPr>
              <a:t>Madalena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ocupa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muito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espaço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na</a:t>
            </a:r>
            <a:r>
              <a:rPr lang="en-US" sz="2000" dirty="0">
                <a:solidFill>
                  <a:srgbClr val="000000"/>
                </a:solidFill>
              </a:rPr>
              <a:t> teologia. </a:t>
            </a:r>
            <a:r>
              <a:rPr lang="en-US" sz="2000" dirty="0" err="1">
                <a:solidFill>
                  <a:srgbClr val="000000"/>
                </a:solidFill>
              </a:rPr>
              <a:t>Certamente</a:t>
            </a:r>
            <a:r>
              <a:rPr lang="en-US" sz="2000" dirty="0">
                <a:solidFill>
                  <a:srgbClr val="000000"/>
                </a:solidFill>
              </a:rPr>
              <a:t> é </a:t>
            </a:r>
            <a:r>
              <a:rPr lang="en-US" sz="2000" dirty="0" err="1">
                <a:solidFill>
                  <a:srgbClr val="000000"/>
                </a:solidFill>
              </a:rPr>
              <a:t>uma</a:t>
            </a:r>
            <a:r>
              <a:rPr lang="en-US" sz="2000" dirty="0">
                <a:solidFill>
                  <a:srgbClr val="000000"/>
                </a:solidFill>
              </a:rPr>
              <a:t> das </a:t>
            </a:r>
            <a:r>
              <a:rPr lang="en-US" sz="2000" dirty="0" err="1">
                <a:solidFill>
                  <a:srgbClr val="000000"/>
                </a:solidFill>
              </a:rPr>
              <a:t>grandes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figuras</a:t>
            </a:r>
            <a:r>
              <a:rPr lang="en-US" sz="2000" dirty="0">
                <a:solidFill>
                  <a:srgbClr val="000000"/>
                </a:solidFill>
              </a:rPr>
              <a:t> da </a:t>
            </a:r>
            <a:r>
              <a:rPr lang="en-US" sz="2000" dirty="0" err="1">
                <a:solidFill>
                  <a:srgbClr val="000000"/>
                </a:solidFill>
              </a:rPr>
              <a:t>fragilidade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encarnando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muitos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tipos</a:t>
            </a:r>
            <a:r>
              <a:rPr lang="en-US" sz="2000" dirty="0">
                <a:solidFill>
                  <a:srgbClr val="000000"/>
                </a:solidFill>
              </a:rPr>
              <a:t> de </a:t>
            </a:r>
            <a:r>
              <a:rPr lang="en-US" sz="2000" dirty="0" err="1">
                <a:solidFill>
                  <a:srgbClr val="000000"/>
                </a:solidFill>
              </a:rPr>
              <a:t>vulnerabilidade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como</a:t>
            </a:r>
            <a:r>
              <a:rPr lang="en-US" sz="2000" dirty="0">
                <a:solidFill>
                  <a:srgbClr val="000000"/>
                </a:solidFill>
              </a:rPr>
              <a:t> a da </a:t>
            </a:r>
            <a:r>
              <a:rPr lang="en-US" sz="2000" dirty="0" err="1">
                <a:solidFill>
                  <a:srgbClr val="000000"/>
                </a:solidFill>
              </a:rPr>
              <a:t>prostituição</a:t>
            </a:r>
            <a:r>
              <a:rPr lang="en-US" sz="2000" dirty="0">
                <a:solidFill>
                  <a:srgbClr val="000000"/>
                </a:solidFill>
              </a:rPr>
              <a:t>, mas </a:t>
            </a:r>
            <a:r>
              <a:rPr lang="en-US" sz="2000" dirty="0" err="1">
                <a:solidFill>
                  <a:srgbClr val="000000"/>
                </a:solidFill>
              </a:rPr>
              <a:t>também</a:t>
            </a:r>
            <a:r>
              <a:rPr lang="en-US" sz="2000" dirty="0">
                <a:solidFill>
                  <a:srgbClr val="000000"/>
                </a:solidFill>
              </a:rPr>
              <a:t> a da </a:t>
            </a:r>
            <a:r>
              <a:rPr lang="en-US" sz="2000" dirty="0" err="1">
                <a:solidFill>
                  <a:srgbClr val="000000"/>
                </a:solidFill>
              </a:rPr>
              <a:t>fidelidade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mestre</a:t>
            </a:r>
            <a:r>
              <a:rPr lang="en-US" sz="2000" dirty="0">
                <a:solidFill>
                  <a:srgbClr val="000000"/>
                </a:solidFill>
              </a:rPr>
              <a:t> a </a:t>
            </a:r>
            <a:r>
              <a:rPr lang="en-US" sz="2000" dirty="0" err="1">
                <a:solidFill>
                  <a:srgbClr val="000000"/>
                </a:solidFill>
              </a:rPr>
              <a:t>toda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prova</a:t>
            </a:r>
            <a:r>
              <a:rPr lang="en-US" sz="2000" dirty="0">
                <a:solidFill>
                  <a:srgbClr val="000000"/>
                </a:solidFill>
              </a:rPr>
              <a:t>, que a fez </a:t>
            </a:r>
            <a:r>
              <a:rPr lang="en-US" sz="2000" dirty="0" err="1">
                <a:solidFill>
                  <a:srgbClr val="000000"/>
                </a:solidFill>
              </a:rPr>
              <a:t>estar</a:t>
            </a:r>
            <a:r>
              <a:rPr lang="en-US" sz="2000" dirty="0">
                <a:solidFill>
                  <a:srgbClr val="000000"/>
                </a:solidFill>
              </a:rPr>
              <a:t> com </a:t>
            </a:r>
            <a:r>
              <a:rPr lang="en-US" sz="2000" dirty="0" err="1">
                <a:solidFill>
                  <a:srgbClr val="000000"/>
                </a:solidFill>
              </a:rPr>
              <a:t>ele</a:t>
            </a:r>
            <a:r>
              <a:rPr lang="en-US" sz="2000" dirty="0">
                <a:solidFill>
                  <a:srgbClr val="000000"/>
                </a:solidFill>
              </a:rPr>
              <a:t> a hora da </a:t>
            </a:r>
            <a:r>
              <a:rPr lang="en-US" sz="2000" dirty="0" err="1">
                <a:solidFill>
                  <a:srgbClr val="000000"/>
                </a:solidFill>
              </a:rPr>
              <a:t>morte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  <a:r>
              <a:rPr lang="en-US" sz="2000" dirty="0" err="1">
                <a:solidFill>
                  <a:srgbClr val="000000"/>
                </a:solidFill>
              </a:rPr>
              <a:t>Foi</a:t>
            </a:r>
            <a:r>
              <a:rPr lang="en-US" sz="2000" dirty="0">
                <a:solidFill>
                  <a:srgbClr val="000000"/>
                </a:solidFill>
              </a:rPr>
              <a:t> a </a:t>
            </a:r>
            <a:r>
              <a:rPr lang="en-US" sz="2000" dirty="0" err="1">
                <a:solidFill>
                  <a:srgbClr val="000000"/>
                </a:solidFill>
              </a:rPr>
              <a:t>primeira</a:t>
            </a:r>
            <a:r>
              <a:rPr lang="en-US" sz="2000" dirty="0">
                <a:solidFill>
                  <a:srgbClr val="000000"/>
                </a:solidFill>
              </a:rPr>
              <a:t> “</a:t>
            </a:r>
            <a:r>
              <a:rPr lang="en-US" sz="2000" dirty="0" err="1">
                <a:solidFill>
                  <a:srgbClr val="000000"/>
                </a:solidFill>
              </a:rPr>
              <a:t>apóstola</a:t>
            </a:r>
            <a:r>
              <a:rPr lang="en-US" sz="2000" dirty="0">
                <a:solidFill>
                  <a:srgbClr val="000000"/>
                </a:solidFill>
              </a:rPr>
              <a:t>” do </a:t>
            </a:r>
            <a:r>
              <a:rPr lang="en-US" sz="2000" dirty="0" err="1">
                <a:solidFill>
                  <a:srgbClr val="000000"/>
                </a:solidFill>
              </a:rPr>
              <a:t>ressuscitado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</a:p>
          <a:p>
            <a:pPr>
              <a:buClr>
                <a:srgbClr val="BF7968"/>
              </a:buClr>
            </a:pPr>
            <a:r>
              <a:rPr lang="en-US" sz="2000" dirty="0" err="1">
                <a:solidFill>
                  <a:srgbClr val="000000"/>
                </a:solidFill>
              </a:rPr>
              <a:t>Dentre</a:t>
            </a:r>
            <a:r>
              <a:rPr lang="en-US" sz="2000" dirty="0">
                <a:solidFill>
                  <a:srgbClr val="000000"/>
                </a:solidFill>
              </a:rPr>
              <a:t> as </a:t>
            </a:r>
            <a:r>
              <a:rPr lang="en-US" sz="2000" dirty="0" err="1">
                <a:solidFill>
                  <a:srgbClr val="000000"/>
                </a:solidFill>
              </a:rPr>
              <a:t>muitas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reflexões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sobre</a:t>
            </a:r>
            <a:r>
              <a:rPr lang="en-US" sz="2000" dirty="0">
                <a:solidFill>
                  <a:srgbClr val="000000"/>
                </a:solidFill>
              </a:rPr>
              <a:t> a </a:t>
            </a:r>
            <a:r>
              <a:rPr lang="en-US" sz="2000" dirty="0" err="1">
                <a:solidFill>
                  <a:srgbClr val="000000"/>
                </a:solidFill>
              </a:rPr>
              <a:t>mulher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assumidas</a:t>
            </a:r>
            <a:r>
              <a:rPr lang="en-US" sz="2000" dirty="0">
                <a:solidFill>
                  <a:srgbClr val="000000"/>
                </a:solidFill>
              </a:rPr>
              <a:t> pela teologia, </a:t>
            </a:r>
            <a:r>
              <a:rPr lang="en-US" sz="2000" dirty="0" err="1">
                <a:solidFill>
                  <a:srgbClr val="000000"/>
                </a:solidFill>
              </a:rPr>
              <a:t>destaca</a:t>
            </a:r>
            <a:r>
              <a:rPr lang="en-US" sz="2000" dirty="0">
                <a:solidFill>
                  <a:srgbClr val="000000"/>
                </a:solidFill>
              </a:rPr>
              <a:t>-se a de </a:t>
            </a:r>
            <a:r>
              <a:rPr lang="en-US" sz="2000" dirty="0" err="1">
                <a:solidFill>
                  <a:srgbClr val="000000"/>
                </a:solidFill>
              </a:rPr>
              <a:t>sua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resiliência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  <a:r>
              <a:rPr lang="en-US" sz="2000" dirty="0" err="1">
                <a:solidFill>
                  <a:srgbClr val="000000"/>
                </a:solidFill>
              </a:rPr>
              <a:t>Valoriza</a:t>
            </a:r>
            <a:r>
              <a:rPr lang="en-US" sz="2000" dirty="0">
                <a:solidFill>
                  <a:srgbClr val="000000"/>
                </a:solidFill>
              </a:rPr>
              <a:t>-se </a:t>
            </a:r>
            <a:r>
              <a:rPr lang="en-US" sz="2000" dirty="0" err="1">
                <a:solidFill>
                  <a:srgbClr val="000000"/>
                </a:solidFill>
              </a:rPr>
              <a:t>muito</a:t>
            </a:r>
            <a:r>
              <a:rPr lang="en-US" sz="2000" dirty="0">
                <a:solidFill>
                  <a:srgbClr val="000000"/>
                </a:solidFill>
              </a:rPr>
              <a:t> as </a:t>
            </a:r>
            <a:r>
              <a:rPr lang="en-US" sz="2000" dirty="0" err="1">
                <a:solidFill>
                  <a:srgbClr val="000000"/>
                </a:solidFill>
              </a:rPr>
              <a:t>presenças</a:t>
            </a:r>
            <a:r>
              <a:rPr lang="en-US" sz="2000" dirty="0">
                <a:solidFill>
                  <a:srgbClr val="000000"/>
                </a:solidFill>
              </a:rPr>
              <a:t> das </a:t>
            </a:r>
            <a:r>
              <a:rPr lang="en-US" sz="2000" dirty="0" err="1">
                <a:solidFill>
                  <a:srgbClr val="000000"/>
                </a:solidFill>
              </a:rPr>
              <a:t>mulheres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vida</a:t>
            </a:r>
            <a:r>
              <a:rPr lang="en-US" sz="2000" dirty="0">
                <a:solidFill>
                  <a:srgbClr val="000000"/>
                </a:solidFill>
              </a:rPr>
              <a:t> de Jesus</a:t>
            </a:r>
          </a:p>
        </p:txBody>
      </p:sp>
      <p:pic>
        <p:nvPicPr>
          <p:cNvPr id="13314" name="Picture 2" descr="Ver a imagem de origem">
            <a:extLst>
              <a:ext uri="{FF2B5EF4-FFF2-40B4-BE49-F238E27FC236}">
                <a16:creationId xmlns:a16="http://schemas.microsoft.com/office/drawing/2014/main" id="{EA32C388-ECBA-BC0D-E03D-CA8DCD891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452" y="1303444"/>
            <a:ext cx="5668462" cy="391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29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700" b="1"/>
              <a:t>Habitar a fragilidade como lugar teológico e pastoral</a:t>
            </a:r>
          </a:p>
        </p:txBody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29" y="1905001"/>
            <a:ext cx="5469583" cy="4740728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BF7968"/>
              </a:buClr>
            </a:pPr>
            <a:r>
              <a:rPr lang="en-US" sz="2400" dirty="0">
                <a:solidFill>
                  <a:srgbClr val="000000"/>
                </a:solidFill>
              </a:rPr>
              <a:t>A </a:t>
            </a:r>
            <a:r>
              <a:rPr lang="en-US" sz="2400" dirty="0" err="1">
                <a:solidFill>
                  <a:srgbClr val="000000"/>
                </a:solidFill>
              </a:rPr>
              <a:t>questão</a:t>
            </a:r>
            <a:r>
              <a:rPr lang="en-US" sz="2400" dirty="0">
                <a:solidFill>
                  <a:srgbClr val="000000"/>
                </a:solidFill>
              </a:rPr>
              <a:t> LGBTIQA+ é a </a:t>
            </a:r>
            <a:r>
              <a:rPr lang="en-US" sz="2400" dirty="0" err="1">
                <a:solidFill>
                  <a:srgbClr val="000000"/>
                </a:solidFill>
              </a:rPr>
              <a:t>mais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sensível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hoje</a:t>
            </a:r>
            <a:r>
              <a:rPr lang="en-US" sz="2400" dirty="0">
                <a:solidFill>
                  <a:srgbClr val="000000"/>
                </a:solidFill>
              </a:rPr>
              <a:t> no </a:t>
            </a:r>
            <a:r>
              <a:rPr lang="en-US" sz="2400" dirty="0" err="1">
                <a:solidFill>
                  <a:srgbClr val="000000"/>
                </a:solidFill>
              </a:rPr>
              <a:t>contexto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brasileiro</a:t>
            </a:r>
            <a:r>
              <a:rPr lang="en-US" sz="2400" dirty="0">
                <a:solidFill>
                  <a:srgbClr val="000000"/>
                </a:solidFill>
              </a:rPr>
              <a:t>. Do </a:t>
            </a:r>
            <a:r>
              <a:rPr lang="en-US" sz="2400" dirty="0" err="1">
                <a:solidFill>
                  <a:srgbClr val="000000"/>
                </a:solidFill>
              </a:rPr>
              <a:t>ponto</a:t>
            </a:r>
            <a:r>
              <a:rPr lang="en-US" sz="2400" dirty="0">
                <a:solidFill>
                  <a:srgbClr val="000000"/>
                </a:solidFill>
              </a:rPr>
              <a:t> de vista </a:t>
            </a:r>
            <a:r>
              <a:rPr lang="en-US" sz="2400" dirty="0" err="1">
                <a:solidFill>
                  <a:srgbClr val="000000"/>
                </a:solidFill>
              </a:rPr>
              <a:t>teológico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tem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sido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objeto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reflexão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alguns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teólogos</a:t>
            </a:r>
            <a:r>
              <a:rPr lang="en-US" sz="2400" dirty="0">
                <a:solidFill>
                  <a:srgbClr val="000000"/>
                </a:solidFill>
              </a:rPr>
              <a:t> e pastoralistas, </a:t>
            </a:r>
            <a:r>
              <a:rPr lang="en-US" sz="2400" dirty="0" err="1">
                <a:solidFill>
                  <a:srgbClr val="000000"/>
                </a:solidFill>
              </a:rPr>
              <a:t>dentre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quais</a:t>
            </a:r>
            <a:r>
              <a:rPr lang="en-US" sz="2400" dirty="0">
                <a:solidFill>
                  <a:srgbClr val="000000"/>
                </a:solidFill>
              </a:rPr>
              <a:t> se </a:t>
            </a:r>
            <a:r>
              <a:rPr lang="en-US" sz="2400" dirty="0" err="1">
                <a:solidFill>
                  <a:srgbClr val="000000"/>
                </a:solidFill>
              </a:rPr>
              <a:t>destacam</a:t>
            </a:r>
            <a:r>
              <a:rPr lang="en-US" sz="2400" dirty="0">
                <a:solidFill>
                  <a:srgbClr val="000000"/>
                </a:solidFill>
              </a:rPr>
              <a:t>: James Alison e o </a:t>
            </a:r>
            <a:r>
              <a:rPr lang="en-US" sz="2400" dirty="0" err="1">
                <a:solidFill>
                  <a:srgbClr val="000000"/>
                </a:solidFill>
              </a:rPr>
              <a:t>próprio</a:t>
            </a:r>
            <a:r>
              <a:rPr lang="en-US" sz="2400" dirty="0">
                <a:solidFill>
                  <a:srgbClr val="000000"/>
                </a:solidFill>
              </a:rPr>
              <a:t> Carlos Mendoza, mas </a:t>
            </a:r>
            <a:r>
              <a:rPr lang="en-US" sz="2400" dirty="0" err="1">
                <a:solidFill>
                  <a:srgbClr val="000000"/>
                </a:solidFill>
              </a:rPr>
              <a:t>também</a:t>
            </a:r>
            <a:r>
              <a:rPr lang="en-US" sz="2400" dirty="0">
                <a:solidFill>
                  <a:srgbClr val="000000"/>
                </a:solidFill>
              </a:rPr>
              <a:t> Luis </a:t>
            </a:r>
            <a:r>
              <a:rPr lang="en-US" sz="2400" dirty="0" err="1">
                <a:solidFill>
                  <a:srgbClr val="000000"/>
                </a:solidFill>
              </a:rPr>
              <a:t>corrêa</a:t>
            </a:r>
            <a:r>
              <a:rPr lang="en-US" sz="2400" dirty="0">
                <a:solidFill>
                  <a:srgbClr val="000000"/>
                </a:solidFill>
              </a:rPr>
              <a:t> (</a:t>
            </a:r>
            <a:r>
              <a:rPr lang="en-US" sz="2400" dirty="0" err="1">
                <a:solidFill>
                  <a:srgbClr val="000000"/>
                </a:solidFill>
              </a:rPr>
              <a:t>numa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perspectiva</a:t>
            </a:r>
            <a:r>
              <a:rPr lang="en-US" sz="2400" dirty="0">
                <a:solidFill>
                  <a:srgbClr val="000000"/>
                </a:solidFill>
              </a:rPr>
              <a:t> pastoral).</a:t>
            </a:r>
          </a:p>
          <a:p>
            <a:pPr>
              <a:buClr>
                <a:srgbClr val="BF7968"/>
              </a:buClr>
            </a:pPr>
            <a:r>
              <a:rPr lang="en-US" sz="2400" dirty="0">
                <a:solidFill>
                  <a:srgbClr val="000000"/>
                </a:solidFill>
              </a:rPr>
              <a:t>O </a:t>
            </a:r>
            <a:r>
              <a:rPr lang="en-US" sz="2400" dirty="0" err="1">
                <a:solidFill>
                  <a:srgbClr val="000000"/>
                </a:solidFill>
              </a:rPr>
              <a:t>documento</a:t>
            </a:r>
            <a:r>
              <a:rPr lang="en-US" sz="2400" dirty="0">
                <a:solidFill>
                  <a:srgbClr val="000000"/>
                </a:solidFill>
              </a:rPr>
              <a:t> da </a:t>
            </a:r>
            <a:r>
              <a:rPr lang="en-US" sz="2400" dirty="0" err="1">
                <a:solidFill>
                  <a:srgbClr val="000000"/>
                </a:solidFill>
              </a:rPr>
              <a:t>comissão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bíblica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internacional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sobre</a:t>
            </a:r>
            <a:r>
              <a:rPr lang="en-US" sz="2400" dirty="0">
                <a:solidFill>
                  <a:srgbClr val="000000"/>
                </a:solidFill>
              </a:rPr>
              <a:t> o ser </a:t>
            </a:r>
            <a:r>
              <a:rPr lang="en-US" sz="2400" dirty="0" err="1">
                <a:solidFill>
                  <a:srgbClr val="000000"/>
                </a:solidFill>
              </a:rPr>
              <a:t>humano</a:t>
            </a:r>
            <a:r>
              <a:rPr lang="en-US" sz="2400" dirty="0">
                <a:solidFill>
                  <a:srgbClr val="000000"/>
                </a:solidFill>
              </a:rPr>
              <a:t>, que é </a:t>
            </a:r>
            <a:r>
              <a:rPr lang="en-US" sz="2400" dirty="0" err="1">
                <a:solidFill>
                  <a:srgbClr val="000000"/>
                </a:solidFill>
              </a:rPr>
              <a:t>uma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leitura</a:t>
            </a:r>
            <a:r>
              <a:rPr lang="en-US" sz="2400" dirty="0">
                <a:solidFill>
                  <a:srgbClr val="000000"/>
                </a:solidFill>
              </a:rPr>
              <a:t> dos </a:t>
            </a:r>
            <a:r>
              <a:rPr lang="en-US" sz="2400" dirty="0" err="1">
                <a:solidFill>
                  <a:srgbClr val="000000"/>
                </a:solidFill>
              </a:rPr>
              <a:t>textos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bíblicos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caráter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antropológico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propõe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avanços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significativos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leitura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textos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condenatórios</a:t>
            </a:r>
            <a:r>
              <a:rPr lang="en-US" sz="2400" dirty="0">
                <a:solidFill>
                  <a:srgbClr val="000000"/>
                </a:solidFill>
              </a:rPr>
              <a:t> da </a:t>
            </a:r>
            <a:r>
              <a:rPr lang="en-US" sz="2400" dirty="0" err="1">
                <a:solidFill>
                  <a:srgbClr val="000000"/>
                </a:solidFill>
              </a:rPr>
              <a:t>homosexualidade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4338" name="Picture 2" descr="grátis Bandeira Lgbt Foto profissional">
            <a:extLst>
              <a:ext uri="{FF2B5EF4-FFF2-40B4-BE49-F238E27FC236}">
                <a16:creationId xmlns:a16="http://schemas.microsoft.com/office/drawing/2014/main" id="{0F127238-F2D3-87E8-817F-F5384C847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121" y="2345894"/>
            <a:ext cx="5756707" cy="353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95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700" b="1"/>
              <a:t>Habitar a fragilidade como lugar teológico e pastoral</a:t>
            </a:r>
          </a:p>
        </p:txBody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79" y="1730829"/>
            <a:ext cx="5595221" cy="4735565"/>
          </a:xfrm>
        </p:spPr>
        <p:txBody>
          <a:bodyPr>
            <a:normAutofit/>
          </a:bodyPr>
          <a:lstStyle/>
          <a:p>
            <a:pPr>
              <a:buClr>
                <a:srgbClr val="BF7968"/>
              </a:buClr>
            </a:pPr>
            <a:r>
              <a:rPr lang="en-US" sz="2000" dirty="0">
                <a:solidFill>
                  <a:srgbClr val="000000"/>
                </a:solidFill>
              </a:rPr>
              <a:t>O </a:t>
            </a:r>
            <a:r>
              <a:rPr lang="en-US" sz="2000" dirty="0" err="1">
                <a:solidFill>
                  <a:srgbClr val="000000"/>
                </a:solidFill>
              </a:rPr>
              <a:t>terceiro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lugar</a:t>
            </a:r>
            <a:r>
              <a:rPr lang="en-US" sz="2000" dirty="0">
                <a:solidFill>
                  <a:srgbClr val="000000"/>
                </a:solidFill>
              </a:rPr>
              <a:t> de </a:t>
            </a:r>
            <a:r>
              <a:rPr lang="en-US" sz="2000" dirty="0" err="1">
                <a:solidFill>
                  <a:srgbClr val="000000"/>
                </a:solidFill>
              </a:rPr>
              <a:t>relacionalidade</a:t>
            </a:r>
            <a:r>
              <a:rPr lang="en-US" sz="2000" dirty="0">
                <a:solidFill>
                  <a:srgbClr val="000000"/>
                </a:solidFill>
              </a:rPr>
              <a:t>, o </a:t>
            </a:r>
            <a:r>
              <a:rPr lang="en-US" sz="2000" dirty="0" err="1">
                <a:solidFill>
                  <a:srgbClr val="000000"/>
                </a:solidFill>
              </a:rPr>
              <a:t>étnico</a:t>
            </a:r>
            <a:r>
              <a:rPr lang="en-US" sz="2000" dirty="0">
                <a:solidFill>
                  <a:srgbClr val="000000"/>
                </a:solidFill>
              </a:rPr>
              <a:t>, é </a:t>
            </a:r>
            <a:r>
              <a:rPr lang="en-US" sz="2000" dirty="0" err="1">
                <a:solidFill>
                  <a:srgbClr val="000000"/>
                </a:solidFill>
              </a:rPr>
              <a:t>traduzido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por</a:t>
            </a:r>
            <a:r>
              <a:rPr lang="en-US" sz="2000" dirty="0">
                <a:solidFill>
                  <a:srgbClr val="000000"/>
                </a:solidFill>
              </a:rPr>
              <a:t> Paulo, “</a:t>
            </a:r>
            <a:r>
              <a:rPr lang="en-US" sz="2000" dirty="0" err="1">
                <a:solidFill>
                  <a:srgbClr val="000000"/>
                </a:solidFill>
              </a:rPr>
              <a:t>não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há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nem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judeu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nem</a:t>
            </a:r>
            <a:r>
              <a:rPr lang="en-US" sz="2000" dirty="0">
                <a:solidFill>
                  <a:srgbClr val="000000"/>
                </a:solidFill>
              </a:rPr>
              <a:t> grego”, para </a:t>
            </a:r>
            <a:r>
              <a:rPr lang="en-US" sz="2000" dirty="0" err="1">
                <a:solidFill>
                  <a:srgbClr val="000000"/>
                </a:solidFill>
              </a:rPr>
              <a:t>mostrar</a:t>
            </a:r>
            <a:r>
              <a:rPr lang="en-US" sz="2000" dirty="0">
                <a:solidFill>
                  <a:srgbClr val="000000"/>
                </a:solidFill>
              </a:rPr>
              <a:t> a </a:t>
            </a:r>
            <a:r>
              <a:rPr lang="en-US" sz="2000" dirty="0" err="1">
                <a:solidFill>
                  <a:srgbClr val="000000"/>
                </a:solidFill>
              </a:rPr>
              <a:t>eliminação</a:t>
            </a:r>
            <a:r>
              <a:rPr lang="en-US" sz="2000" dirty="0">
                <a:solidFill>
                  <a:srgbClr val="000000"/>
                </a:solidFill>
              </a:rPr>
              <a:t> de </a:t>
            </a:r>
            <a:r>
              <a:rPr lang="en-US" sz="2000" dirty="0" err="1">
                <a:solidFill>
                  <a:srgbClr val="000000"/>
                </a:solidFill>
              </a:rPr>
              <a:t>todo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tipo</a:t>
            </a:r>
            <a:r>
              <a:rPr lang="en-US" sz="2000" dirty="0">
                <a:solidFill>
                  <a:srgbClr val="000000"/>
                </a:solidFill>
              </a:rPr>
              <a:t> de </a:t>
            </a:r>
            <a:r>
              <a:rPr lang="en-US" sz="2000" dirty="0" err="1">
                <a:solidFill>
                  <a:srgbClr val="000000"/>
                </a:solidFill>
              </a:rPr>
              <a:t>preconceito</a:t>
            </a:r>
            <a:r>
              <a:rPr lang="en-US" sz="2000" dirty="0">
                <a:solidFill>
                  <a:srgbClr val="000000"/>
                </a:solidFill>
              </a:rPr>
              <a:t> racial para </a:t>
            </a:r>
            <a:r>
              <a:rPr lang="en-US" sz="2000" dirty="0" err="1">
                <a:solidFill>
                  <a:srgbClr val="000000"/>
                </a:solidFill>
              </a:rPr>
              <a:t>os</a:t>
            </a:r>
            <a:r>
              <a:rPr lang="en-US" sz="2000" dirty="0">
                <a:solidFill>
                  <a:srgbClr val="000000"/>
                </a:solidFill>
              </a:rPr>
              <a:t> que </a:t>
            </a:r>
            <a:r>
              <a:rPr lang="en-US" sz="2000" dirty="0" err="1">
                <a:solidFill>
                  <a:srgbClr val="000000"/>
                </a:solidFill>
              </a:rPr>
              <a:t>estão</a:t>
            </a:r>
            <a:r>
              <a:rPr lang="en-US" sz="2000" dirty="0">
                <a:solidFill>
                  <a:srgbClr val="000000"/>
                </a:solidFill>
              </a:rPr>
              <a:t> “em Cristo”. No Brasil, as </a:t>
            </a:r>
            <a:r>
              <a:rPr lang="en-US" sz="2000" dirty="0" err="1">
                <a:solidFill>
                  <a:srgbClr val="000000"/>
                </a:solidFill>
              </a:rPr>
              <a:t>teologias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índia</a:t>
            </a:r>
            <a:r>
              <a:rPr lang="en-US" sz="2000" dirty="0">
                <a:solidFill>
                  <a:srgbClr val="000000"/>
                </a:solidFill>
              </a:rPr>
              <a:t> e afro </a:t>
            </a:r>
            <a:r>
              <a:rPr lang="en-US" sz="2000" dirty="0" err="1">
                <a:solidFill>
                  <a:srgbClr val="000000"/>
                </a:solidFill>
              </a:rPr>
              <a:t>conheceram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uma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primeira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formulação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década</a:t>
            </a:r>
            <a:r>
              <a:rPr lang="en-US" sz="2000" dirty="0">
                <a:solidFill>
                  <a:srgbClr val="000000"/>
                </a:solidFill>
              </a:rPr>
              <a:t> de 1980/1990. Em </a:t>
            </a:r>
            <a:r>
              <a:rPr lang="en-US" sz="2000" dirty="0" err="1">
                <a:solidFill>
                  <a:srgbClr val="000000"/>
                </a:solidFill>
              </a:rPr>
              <a:t>grande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parte</a:t>
            </a:r>
            <a:r>
              <a:rPr lang="en-US" sz="2000" dirty="0">
                <a:solidFill>
                  <a:srgbClr val="000000"/>
                </a:solidFill>
              </a:rPr>
              <a:t> em </a:t>
            </a:r>
            <a:r>
              <a:rPr lang="en-US" sz="2000" dirty="0" err="1">
                <a:solidFill>
                  <a:srgbClr val="000000"/>
                </a:solidFill>
              </a:rPr>
              <a:t>função</a:t>
            </a:r>
            <a:r>
              <a:rPr lang="en-US" sz="2000" dirty="0">
                <a:solidFill>
                  <a:srgbClr val="000000"/>
                </a:solidFill>
              </a:rPr>
              <a:t> de </a:t>
            </a:r>
            <a:r>
              <a:rPr lang="en-US" sz="2000" dirty="0" err="1">
                <a:solidFill>
                  <a:srgbClr val="000000"/>
                </a:solidFill>
              </a:rPr>
              <a:t>fundamentação</a:t>
            </a:r>
            <a:r>
              <a:rPr lang="en-US" sz="2000" dirty="0">
                <a:solidFill>
                  <a:srgbClr val="000000"/>
                </a:solidFill>
              </a:rPr>
              <a:t> pastoral. As </a:t>
            </a:r>
            <a:r>
              <a:rPr lang="en-US" sz="2000" dirty="0" err="1">
                <a:solidFill>
                  <a:srgbClr val="000000"/>
                </a:solidFill>
              </a:rPr>
              <a:t>novas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perspectivas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marcadas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pelo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diálogo</a:t>
            </a:r>
            <a:r>
              <a:rPr lang="en-US" sz="2000" dirty="0">
                <a:solidFill>
                  <a:srgbClr val="000000"/>
                </a:solidFill>
              </a:rPr>
              <a:t>-inter-religioso e intercultural, </a:t>
            </a:r>
            <a:r>
              <a:rPr lang="en-US" sz="2000" dirty="0" err="1">
                <a:solidFill>
                  <a:srgbClr val="000000"/>
                </a:solidFill>
              </a:rPr>
              <a:t>privilegiam</a:t>
            </a:r>
            <a:r>
              <a:rPr lang="en-US" sz="2000" dirty="0">
                <a:solidFill>
                  <a:srgbClr val="000000"/>
                </a:solidFill>
              </a:rPr>
              <a:t> a </a:t>
            </a:r>
            <a:r>
              <a:rPr lang="en-US" sz="2000" dirty="0" err="1">
                <a:solidFill>
                  <a:srgbClr val="000000"/>
                </a:solidFill>
              </a:rPr>
              <a:t>perspectiva</a:t>
            </a:r>
            <a:r>
              <a:rPr lang="en-US" sz="2000" dirty="0">
                <a:solidFill>
                  <a:srgbClr val="000000"/>
                </a:solidFill>
              </a:rPr>
              <a:t> decolonial, </a:t>
            </a:r>
            <a:r>
              <a:rPr lang="en-US" sz="2000" dirty="0" err="1">
                <a:solidFill>
                  <a:srgbClr val="000000"/>
                </a:solidFill>
              </a:rPr>
              <a:t>resgatando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elementos</a:t>
            </a:r>
            <a:r>
              <a:rPr lang="en-US" sz="2000" dirty="0">
                <a:solidFill>
                  <a:srgbClr val="000000"/>
                </a:solidFill>
              </a:rPr>
              <a:t> da </a:t>
            </a:r>
            <a:r>
              <a:rPr lang="en-US" sz="2000" dirty="0" err="1">
                <a:solidFill>
                  <a:srgbClr val="000000"/>
                </a:solidFill>
              </a:rPr>
              <a:t>memória</a:t>
            </a:r>
            <a:r>
              <a:rPr lang="en-US" sz="2000" dirty="0">
                <a:solidFill>
                  <a:srgbClr val="000000"/>
                </a:solidFill>
              </a:rPr>
              <a:t> ancestral dos </a:t>
            </a:r>
            <a:r>
              <a:rPr lang="en-US" sz="2000" dirty="0" err="1">
                <a:solidFill>
                  <a:srgbClr val="000000"/>
                </a:solidFill>
              </a:rPr>
              <a:t>povos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indígenas</a:t>
            </a:r>
            <a:r>
              <a:rPr lang="en-US" sz="2000" dirty="0">
                <a:solidFill>
                  <a:srgbClr val="000000"/>
                </a:solidFill>
              </a:rPr>
              <a:t> e </a:t>
            </a:r>
            <a:r>
              <a:rPr lang="en-US" sz="2000" dirty="0" err="1">
                <a:solidFill>
                  <a:srgbClr val="000000"/>
                </a:solidFill>
              </a:rPr>
              <a:t>africanso</a:t>
            </a:r>
            <a:r>
              <a:rPr lang="en-US" sz="2000" dirty="0">
                <a:solidFill>
                  <a:srgbClr val="000000"/>
                </a:solidFill>
              </a:rPr>
              <a:t> que </a:t>
            </a:r>
            <a:r>
              <a:rPr lang="en-US" sz="2000" dirty="0" err="1">
                <a:solidFill>
                  <a:srgbClr val="000000"/>
                </a:solidFill>
              </a:rPr>
              <a:t>constituem</a:t>
            </a:r>
            <a:r>
              <a:rPr lang="en-US" sz="2000" dirty="0">
                <a:solidFill>
                  <a:srgbClr val="000000"/>
                </a:solidFill>
              </a:rPr>
              <a:t> o </a:t>
            </a:r>
            <a:r>
              <a:rPr lang="en-US" sz="2000" dirty="0" err="1">
                <a:solidFill>
                  <a:srgbClr val="000000"/>
                </a:solidFill>
              </a:rPr>
              <a:t>país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5366" name="Picture 6" descr="Ver a imagem de origem">
            <a:extLst>
              <a:ext uri="{FF2B5EF4-FFF2-40B4-BE49-F238E27FC236}">
                <a16:creationId xmlns:a16="http://schemas.microsoft.com/office/drawing/2014/main" id="{9AD0F71D-46D8-AF08-F205-AFAA1250C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1088" y="676879"/>
            <a:ext cx="5752533" cy="577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Ver a imagem de origem">
            <a:extLst>
              <a:ext uri="{FF2B5EF4-FFF2-40B4-BE49-F238E27FC236}">
                <a16:creationId xmlns:a16="http://schemas.microsoft.com/office/drawing/2014/main" id="{707F6E96-607F-15C2-E12F-BA44565C2D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183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1" name="Rectangle 10250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pt-BR" b="1">
                <a:solidFill>
                  <a:schemeClr val="tx2">
                    <a:lumMod val="75000"/>
                  </a:schemeClr>
                </a:solidFill>
              </a:rPr>
              <a:t>Habitar a fragilidade como lugar teológico e pastoral</a:t>
            </a:r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0255" name="Straight Connector 10254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57" name="Group 10256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0258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259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260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261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262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263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264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265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266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267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268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269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 fontScale="85000" lnSpcReduction="10000"/>
          </a:bodyPr>
          <a:lstStyle/>
          <a:p>
            <a:pPr>
              <a:buClr>
                <a:srgbClr val="BF7968"/>
              </a:buClr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As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leituras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feitas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sobre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a “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mestiçagem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” no Brasil,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não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dão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conta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dos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muitos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tipos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de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preconceitos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e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injustiças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que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ainda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fragilizam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os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grupos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indígenas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do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país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nem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os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descendentes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de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africanos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  <a:p>
            <a:pPr>
              <a:buClr>
                <a:srgbClr val="BF7968"/>
              </a:buClr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Leituras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vitimistas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tampouco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ajudam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a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pensar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teologicamente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e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socialmente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a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questão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>
              <a:buClr>
                <a:srgbClr val="BF7968"/>
              </a:buClr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A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reflexão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de Carlos Mendoza e James Alison,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sobre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a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vítima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perdoadora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pode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abrir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novas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pistas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para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ajudar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a “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habitar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”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essa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diferença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que é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fonte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de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sofrimento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e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fragilidade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969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700" b="1"/>
              <a:t>Habitar a fragilidade como lugar teológico e pastoral</a:t>
            </a:r>
          </a:p>
        </p:txBody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819" y="1905000"/>
            <a:ext cx="5533909" cy="4345219"/>
          </a:xfrm>
        </p:spPr>
        <p:txBody>
          <a:bodyPr>
            <a:normAutofit/>
          </a:bodyPr>
          <a:lstStyle/>
          <a:p>
            <a:pPr>
              <a:buClr>
                <a:srgbClr val="BF7968"/>
              </a:buClr>
            </a:pPr>
            <a:r>
              <a:rPr lang="en-US" sz="2000" dirty="0">
                <a:solidFill>
                  <a:srgbClr val="000000"/>
                </a:solidFill>
              </a:rPr>
              <a:t>A </a:t>
            </a:r>
            <a:r>
              <a:rPr lang="en-US" sz="2000" i="1" dirty="0">
                <a:solidFill>
                  <a:srgbClr val="000000"/>
                </a:solidFill>
              </a:rPr>
              <a:t>Fratelli tutti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última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encíclica</a:t>
            </a:r>
            <a:r>
              <a:rPr lang="en-US" sz="2000" dirty="0">
                <a:solidFill>
                  <a:srgbClr val="000000"/>
                </a:solidFill>
              </a:rPr>
              <a:t> do Papa Francisco, que </a:t>
            </a:r>
            <a:r>
              <a:rPr lang="en-US" sz="2000" dirty="0" err="1">
                <a:solidFill>
                  <a:srgbClr val="000000"/>
                </a:solidFill>
              </a:rPr>
              <a:t>trata</a:t>
            </a:r>
            <a:r>
              <a:rPr lang="en-US" sz="2000" dirty="0">
                <a:solidFill>
                  <a:srgbClr val="000000"/>
                </a:solidFill>
              </a:rPr>
              <a:t> da </a:t>
            </a:r>
            <a:r>
              <a:rPr lang="en-US" sz="2000" dirty="0" err="1">
                <a:solidFill>
                  <a:srgbClr val="000000"/>
                </a:solidFill>
              </a:rPr>
              <a:t>amizade</a:t>
            </a:r>
            <a:r>
              <a:rPr lang="en-US" sz="2000" dirty="0">
                <a:solidFill>
                  <a:srgbClr val="000000"/>
                </a:solidFill>
              </a:rPr>
              <a:t> social e da </a:t>
            </a:r>
            <a:r>
              <a:rPr lang="en-US" sz="2000" dirty="0" err="1">
                <a:solidFill>
                  <a:srgbClr val="000000"/>
                </a:solidFill>
              </a:rPr>
              <a:t>fraternidade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aponta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muitas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pistas</a:t>
            </a:r>
            <a:r>
              <a:rPr lang="en-US" sz="2000" dirty="0">
                <a:solidFill>
                  <a:srgbClr val="000000"/>
                </a:solidFill>
              </a:rPr>
              <a:t> para </a:t>
            </a:r>
            <a:r>
              <a:rPr lang="en-US" sz="2000" dirty="0" err="1">
                <a:solidFill>
                  <a:srgbClr val="000000"/>
                </a:solidFill>
              </a:rPr>
              <a:t>pensar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teologicamente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como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devemos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habitar</a:t>
            </a:r>
            <a:r>
              <a:rPr lang="en-US" sz="2000" dirty="0">
                <a:solidFill>
                  <a:srgbClr val="000000"/>
                </a:solidFill>
              </a:rPr>
              <a:t> a </a:t>
            </a:r>
            <a:r>
              <a:rPr lang="en-US" sz="2000" dirty="0" err="1">
                <a:solidFill>
                  <a:srgbClr val="000000"/>
                </a:solidFill>
              </a:rPr>
              <a:t>fragilidade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</a:p>
          <a:p>
            <a:pPr>
              <a:buClr>
                <a:srgbClr val="BF7968"/>
              </a:buClr>
            </a:pPr>
            <a:r>
              <a:rPr lang="en-US" sz="2000" dirty="0">
                <a:solidFill>
                  <a:srgbClr val="000000"/>
                </a:solidFill>
              </a:rPr>
              <a:t>A </a:t>
            </a:r>
            <a:r>
              <a:rPr lang="en-US" sz="2000" dirty="0" err="1">
                <a:solidFill>
                  <a:srgbClr val="000000"/>
                </a:solidFill>
              </a:rPr>
              <a:t>figura</a:t>
            </a:r>
            <a:r>
              <a:rPr lang="en-US" sz="2000" dirty="0">
                <a:solidFill>
                  <a:srgbClr val="000000"/>
                </a:solidFill>
              </a:rPr>
              <a:t> do </a:t>
            </a:r>
            <a:r>
              <a:rPr lang="en-US" sz="2000" dirty="0" err="1">
                <a:solidFill>
                  <a:srgbClr val="000000"/>
                </a:solidFill>
              </a:rPr>
              <a:t>bom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samaritano</a:t>
            </a:r>
            <a:r>
              <a:rPr lang="en-US" sz="2000" dirty="0">
                <a:solidFill>
                  <a:srgbClr val="000000"/>
                </a:solidFill>
              </a:rPr>
              <a:t>, que </a:t>
            </a:r>
            <a:r>
              <a:rPr lang="en-US" sz="2000" dirty="0" err="1">
                <a:solidFill>
                  <a:srgbClr val="000000"/>
                </a:solidFill>
              </a:rPr>
              <a:t>interrompe</a:t>
            </a:r>
            <a:r>
              <a:rPr lang="en-US" sz="2000" dirty="0">
                <a:solidFill>
                  <a:srgbClr val="000000"/>
                </a:solidFill>
              </a:rPr>
              <a:t> o </a:t>
            </a:r>
            <a:r>
              <a:rPr lang="en-US" sz="2000" dirty="0" err="1">
                <a:solidFill>
                  <a:srgbClr val="000000"/>
                </a:solidFill>
              </a:rPr>
              <a:t>caminho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diante</a:t>
            </a:r>
            <a:r>
              <a:rPr lang="en-US" sz="2000" dirty="0">
                <a:solidFill>
                  <a:srgbClr val="000000"/>
                </a:solidFill>
              </a:rPr>
              <a:t> do </a:t>
            </a:r>
            <a:r>
              <a:rPr lang="en-US" sz="2000" dirty="0" err="1">
                <a:solidFill>
                  <a:srgbClr val="000000"/>
                </a:solidFill>
              </a:rPr>
              <a:t>homem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caído</a:t>
            </a:r>
            <a:r>
              <a:rPr lang="en-US" sz="2000" dirty="0">
                <a:solidFill>
                  <a:srgbClr val="000000"/>
                </a:solidFill>
              </a:rPr>
              <a:t> e </a:t>
            </a:r>
            <a:r>
              <a:rPr lang="en-US" sz="2000" dirty="0" err="1">
                <a:solidFill>
                  <a:srgbClr val="000000"/>
                </a:solidFill>
              </a:rPr>
              <a:t>fragilizado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beira</a:t>
            </a:r>
            <a:r>
              <a:rPr lang="en-US" sz="2000" dirty="0">
                <a:solidFill>
                  <a:srgbClr val="000000"/>
                </a:solidFill>
              </a:rPr>
              <a:t> do </a:t>
            </a:r>
            <a:r>
              <a:rPr lang="en-US" sz="2000" dirty="0" err="1">
                <a:solidFill>
                  <a:srgbClr val="000000"/>
                </a:solidFill>
              </a:rPr>
              <a:t>caminho</a:t>
            </a:r>
            <a:r>
              <a:rPr lang="en-US" sz="2000" dirty="0">
                <a:solidFill>
                  <a:srgbClr val="000000"/>
                </a:solidFill>
              </a:rPr>
              <a:t>,  </a:t>
            </a:r>
            <a:r>
              <a:rPr lang="en-US" sz="2000" dirty="0" err="1">
                <a:solidFill>
                  <a:srgbClr val="000000"/>
                </a:solidFill>
              </a:rPr>
              <a:t>sentindo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compaixão</a:t>
            </a:r>
            <a:r>
              <a:rPr lang="en-US" sz="2000" dirty="0">
                <a:solidFill>
                  <a:srgbClr val="000000"/>
                </a:solidFill>
              </a:rPr>
              <a:t> e </a:t>
            </a:r>
            <a:r>
              <a:rPr lang="en-US" sz="2000" dirty="0" err="1">
                <a:solidFill>
                  <a:srgbClr val="000000"/>
                </a:solidFill>
              </a:rPr>
              <a:t>cuidando</a:t>
            </a:r>
            <a:r>
              <a:rPr lang="en-US" sz="2000" dirty="0">
                <a:solidFill>
                  <a:srgbClr val="000000"/>
                </a:solidFill>
              </a:rPr>
              <a:t>, é </a:t>
            </a:r>
            <a:r>
              <a:rPr lang="en-US" sz="2000" dirty="0" err="1">
                <a:solidFill>
                  <a:srgbClr val="000000"/>
                </a:solidFill>
              </a:rPr>
              <a:t>certamente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uma</a:t>
            </a:r>
            <a:r>
              <a:rPr lang="en-US" sz="2000" dirty="0">
                <a:solidFill>
                  <a:srgbClr val="000000"/>
                </a:solidFill>
              </a:rPr>
              <a:t> das </a:t>
            </a:r>
            <a:r>
              <a:rPr lang="en-US" sz="2000" dirty="0" err="1">
                <a:solidFill>
                  <a:srgbClr val="000000"/>
                </a:solidFill>
              </a:rPr>
              <a:t>mais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poderosas</a:t>
            </a:r>
            <a:r>
              <a:rPr lang="en-US" sz="2000" dirty="0">
                <a:solidFill>
                  <a:srgbClr val="000000"/>
                </a:solidFill>
              </a:rPr>
              <a:t> para </a:t>
            </a:r>
            <a:r>
              <a:rPr lang="en-US" sz="2000" dirty="0" err="1">
                <a:solidFill>
                  <a:srgbClr val="000000"/>
                </a:solidFill>
              </a:rPr>
              <a:t>pensar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teologicamente</a:t>
            </a:r>
            <a:r>
              <a:rPr lang="en-US" sz="2000" dirty="0">
                <a:solidFill>
                  <a:srgbClr val="000000"/>
                </a:solidFill>
              </a:rPr>
              <a:t> a </a:t>
            </a:r>
            <a:r>
              <a:rPr lang="en-US" sz="2000" dirty="0" err="1">
                <a:solidFill>
                  <a:srgbClr val="000000"/>
                </a:solidFill>
              </a:rPr>
              <a:t>fragilidade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6386" name="Picture 2" descr="Ver a imagem de origem">
            <a:extLst>
              <a:ext uri="{FF2B5EF4-FFF2-40B4-BE49-F238E27FC236}">
                <a16:creationId xmlns:a16="http://schemas.microsoft.com/office/drawing/2014/main" id="{9768C78B-EF5F-DBC8-E825-B6A9B989A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1914" y="1905000"/>
            <a:ext cx="5809267" cy="427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04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3" y="146959"/>
            <a:ext cx="9682843" cy="653142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b="1" dirty="0">
                <a:solidFill>
                  <a:schemeClr val="tx1"/>
                </a:solidFill>
              </a:rPr>
              <a:t>Habitar a fragilidade como lugar teológico e pastoral</a:t>
            </a:r>
          </a:p>
        </p:txBody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1240971"/>
            <a:ext cx="11368604" cy="547007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BF7968"/>
              </a:buClr>
            </a:pPr>
            <a:r>
              <a:rPr lang="en-US" sz="2800" b="1" dirty="0" err="1"/>
              <a:t>Questões</a:t>
            </a:r>
            <a:r>
              <a:rPr lang="en-US" sz="2800" b="1" dirty="0"/>
              <a:t> para </a:t>
            </a:r>
            <a:r>
              <a:rPr lang="en-US" sz="2800" b="1" dirty="0" err="1"/>
              <a:t>aprofundar</a:t>
            </a:r>
            <a:r>
              <a:rPr lang="en-US" sz="2800" b="1" dirty="0"/>
              <a:t> </a:t>
            </a:r>
            <a:r>
              <a:rPr lang="en-US" sz="2800" b="1" dirty="0" err="1"/>
              <a:t>nos</a:t>
            </a:r>
            <a:r>
              <a:rPr lang="en-US" sz="2800" b="1" dirty="0"/>
              <a:t> </a:t>
            </a:r>
            <a:r>
              <a:rPr lang="en-US" sz="2800" b="1" dirty="0" err="1"/>
              <a:t>grupos</a:t>
            </a:r>
            <a:r>
              <a:rPr lang="en-US" sz="2800" b="1" dirty="0"/>
              <a:t>:</a:t>
            </a:r>
          </a:p>
          <a:p>
            <a:pPr>
              <a:lnSpc>
                <a:spcPct val="90000"/>
              </a:lnSpc>
              <a:buClr>
                <a:srgbClr val="BF7968"/>
              </a:buClr>
            </a:pPr>
            <a:r>
              <a:rPr lang="en-US" sz="2800" dirty="0"/>
              <a:t>1. Das </a:t>
            </a:r>
            <a:r>
              <a:rPr lang="en-US" sz="2800" dirty="0" err="1"/>
              <a:t>reflexões</a:t>
            </a:r>
            <a:r>
              <a:rPr lang="en-US" sz="2800" dirty="0"/>
              <a:t> </a:t>
            </a:r>
            <a:r>
              <a:rPr lang="en-US" sz="2800" dirty="0" err="1"/>
              <a:t>apresentadas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parte da </a:t>
            </a:r>
            <a:r>
              <a:rPr lang="en-US" sz="2800" dirty="0" err="1"/>
              <a:t>manhã</a:t>
            </a:r>
            <a:r>
              <a:rPr lang="en-US" sz="2800" dirty="0"/>
              <a:t> e </a:t>
            </a:r>
            <a:r>
              <a:rPr lang="en-US" sz="2800" dirty="0" err="1"/>
              <a:t>na</a:t>
            </a:r>
            <a:r>
              <a:rPr lang="en-US" sz="2800" dirty="0"/>
              <a:t> parte da </a:t>
            </a:r>
            <a:r>
              <a:rPr lang="en-US" sz="2800" dirty="0" err="1"/>
              <a:t>tarde</a:t>
            </a:r>
            <a:r>
              <a:rPr lang="en-US" sz="2800" dirty="0"/>
              <a:t>, o que para </a:t>
            </a:r>
            <a:r>
              <a:rPr lang="en-US" sz="2800" dirty="0" err="1"/>
              <a:t>você</a:t>
            </a:r>
            <a:r>
              <a:rPr lang="en-US" sz="2800" dirty="0"/>
              <a:t> </a:t>
            </a:r>
            <a:r>
              <a:rPr lang="en-US" sz="2800" dirty="0" err="1"/>
              <a:t>parece</a:t>
            </a:r>
            <a:r>
              <a:rPr lang="en-US" sz="2800" dirty="0"/>
              <a:t> novo e </a:t>
            </a:r>
            <a:r>
              <a:rPr lang="en-US" sz="2800" dirty="0" err="1"/>
              <a:t>pode</a:t>
            </a:r>
            <a:r>
              <a:rPr lang="en-US" sz="2800" dirty="0"/>
              <a:t> </a:t>
            </a:r>
            <a:r>
              <a:rPr lang="en-US" sz="2800" dirty="0" err="1" smtClean="0"/>
              <a:t>inspirar</a:t>
            </a:r>
            <a:r>
              <a:rPr lang="en-US" sz="2800" dirty="0" smtClean="0"/>
              <a:t> </a:t>
            </a:r>
            <a:r>
              <a:rPr lang="en-US" sz="2800" dirty="0"/>
              <a:t>o Regional em </a:t>
            </a:r>
            <a:r>
              <a:rPr lang="en-US" sz="2800" dirty="0" err="1"/>
              <a:t>termos</a:t>
            </a:r>
            <a:r>
              <a:rPr lang="en-US" sz="2800" dirty="0"/>
              <a:t> de </a:t>
            </a:r>
            <a:r>
              <a:rPr lang="en-US" sz="2800" dirty="0" err="1"/>
              <a:t>leitura</a:t>
            </a:r>
            <a:r>
              <a:rPr lang="en-US" sz="2800" dirty="0"/>
              <a:t> </a:t>
            </a:r>
            <a:r>
              <a:rPr lang="en-US" sz="2800" dirty="0" err="1"/>
              <a:t>teológica</a:t>
            </a:r>
            <a:r>
              <a:rPr lang="en-US" sz="2800" dirty="0"/>
              <a:t> da </a:t>
            </a:r>
            <a:r>
              <a:rPr lang="en-US" sz="2800" dirty="0" err="1"/>
              <a:t>realidade</a:t>
            </a:r>
            <a:r>
              <a:rPr lang="en-US" sz="2800" dirty="0"/>
              <a:t>?</a:t>
            </a:r>
          </a:p>
          <a:p>
            <a:pPr>
              <a:lnSpc>
                <a:spcPct val="90000"/>
              </a:lnSpc>
              <a:buClr>
                <a:srgbClr val="BF7968"/>
              </a:buClr>
            </a:pPr>
            <a:r>
              <a:rPr lang="en-US" sz="2800" dirty="0"/>
              <a:t>2. Como </a:t>
            </a:r>
            <a:r>
              <a:rPr lang="en-US" sz="2800" dirty="0" err="1"/>
              <a:t>você</a:t>
            </a:r>
            <a:r>
              <a:rPr lang="en-US" sz="2800" dirty="0"/>
              <a:t> </a:t>
            </a:r>
            <a:r>
              <a:rPr lang="en-US" sz="2800" dirty="0" err="1"/>
              <a:t>caracterizaria</a:t>
            </a:r>
            <a:r>
              <a:rPr lang="en-US" sz="2800" dirty="0"/>
              <a:t>, a </a:t>
            </a:r>
            <a:r>
              <a:rPr lang="en-US" sz="2800" dirty="0" err="1"/>
              <a:t>partir</a:t>
            </a:r>
            <a:r>
              <a:rPr lang="en-US" sz="2800" dirty="0"/>
              <a:t> de </a:t>
            </a:r>
            <a:r>
              <a:rPr lang="en-US" sz="2800" dirty="0" err="1"/>
              <a:t>sua</a:t>
            </a:r>
            <a:r>
              <a:rPr lang="en-US" sz="2800" dirty="0"/>
              <a:t> diocese, as </a:t>
            </a:r>
            <a:r>
              <a:rPr lang="en-US" sz="2800" smtClean="0"/>
              <a:t>fragilidades</a:t>
            </a:r>
            <a:r>
              <a:rPr lang="en-US" sz="2800" dirty="0" smtClean="0"/>
              <a:t> </a:t>
            </a:r>
            <a:r>
              <a:rPr lang="en-US" sz="2800" dirty="0" err="1"/>
              <a:t>nos</a:t>
            </a:r>
            <a:r>
              <a:rPr lang="en-US" sz="2800" dirty="0"/>
              <a:t> </a:t>
            </a:r>
            <a:r>
              <a:rPr lang="en-US" sz="2800" dirty="0" err="1"/>
              <a:t>três</a:t>
            </a:r>
            <a:r>
              <a:rPr lang="en-US" sz="2800" dirty="0"/>
              <a:t> </a:t>
            </a:r>
            <a:r>
              <a:rPr lang="en-US" sz="2800" dirty="0" err="1"/>
              <a:t>âmbitos</a:t>
            </a:r>
            <a:r>
              <a:rPr lang="en-US" sz="2800" dirty="0"/>
              <a:t> a </a:t>
            </a:r>
            <a:r>
              <a:rPr lang="en-US" sz="2800" dirty="0" err="1"/>
              <a:t>partir</a:t>
            </a:r>
            <a:r>
              <a:rPr lang="en-US" sz="2800" dirty="0"/>
              <a:t> dos </a:t>
            </a:r>
            <a:r>
              <a:rPr lang="en-US" sz="2800" dirty="0" err="1"/>
              <a:t>quais</a:t>
            </a:r>
            <a:r>
              <a:rPr lang="en-US" sz="2800" dirty="0"/>
              <a:t> </a:t>
            </a:r>
            <a:r>
              <a:rPr lang="en-US" sz="2800" dirty="0" err="1"/>
              <a:t>foi</a:t>
            </a:r>
            <a:r>
              <a:rPr lang="en-US" sz="2800" dirty="0"/>
              <a:t> </a:t>
            </a:r>
            <a:r>
              <a:rPr lang="en-US" sz="2800" dirty="0" err="1"/>
              <a:t>feita</a:t>
            </a:r>
            <a:r>
              <a:rPr lang="en-US" sz="2800" dirty="0"/>
              <a:t> a </a:t>
            </a:r>
            <a:r>
              <a:rPr lang="en-US" sz="2800" dirty="0" err="1"/>
              <a:t>leitura</a:t>
            </a:r>
            <a:r>
              <a:rPr lang="en-US" sz="2800" dirty="0"/>
              <a:t> </a:t>
            </a:r>
            <a:r>
              <a:rPr lang="en-US" sz="2800" dirty="0" err="1"/>
              <a:t>teológica</a:t>
            </a:r>
            <a:r>
              <a:rPr lang="en-US" sz="2800" dirty="0"/>
              <a:t> da </a:t>
            </a:r>
            <a:r>
              <a:rPr lang="en-US" sz="2800" dirty="0" err="1"/>
              <a:t>realidade</a:t>
            </a:r>
            <a:r>
              <a:rPr lang="en-US" sz="2800" dirty="0"/>
              <a:t>, 1. A </a:t>
            </a:r>
            <a:r>
              <a:rPr lang="en-US" sz="2800" dirty="0" err="1"/>
              <a:t>centralidade</a:t>
            </a:r>
            <a:r>
              <a:rPr lang="en-US" sz="2800" dirty="0"/>
              <a:t> do </a:t>
            </a:r>
            <a:r>
              <a:rPr lang="en-US" sz="2800" dirty="0" err="1"/>
              <a:t>indivíduo</a:t>
            </a:r>
            <a:r>
              <a:rPr lang="en-US" sz="2800" dirty="0"/>
              <a:t> para se </a:t>
            </a:r>
            <a:r>
              <a:rPr lang="en-US" sz="2800" dirty="0" err="1"/>
              <a:t>pensar</a:t>
            </a:r>
            <a:r>
              <a:rPr lang="en-US" sz="2800" dirty="0"/>
              <a:t> </a:t>
            </a:r>
            <a:r>
              <a:rPr lang="en-US" sz="2800" dirty="0" err="1"/>
              <a:t>hoje</a:t>
            </a:r>
            <a:r>
              <a:rPr lang="en-US" sz="2800" dirty="0"/>
              <a:t> o ser </a:t>
            </a:r>
            <a:r>
              <a:rPr lang="en-US" sz="2800" dirty="0" err="1"/>
              <a:t>humano</a:t>
            </a:r>
            <a:r>
              <a:rPr lang="en-US" sz="2800" dirty="0"/>
              <a:t>; 2. </a:t>
            </a:r>
            <a:r>
              <a:rPr lang="en-US" sz="2800" dirty="0" err="1"/>
              <a:t>Sua</a:t>
            </a:r>
            <a:r>
              <a:rPr lang="en-US" sz="2800" dirty="0"/>
              <a:t> </a:t>
            </a:r>
            <a:r>
              <a:rPr lang="en-US" sz="2800" dirty="0" err="1"/>
              <a:t>relação</a:t>
            </a:r>
            <a:r>
              <a:rPr lang="en-US" sz="2800" dirty="0"/>
              <a:t> com o </a:t>
            </a:r>
            <a:r>
              <a:rPr lang="en-US" sz="2800" dirty="0" err="1"/>
              <a:t>mundo</a:t>
            </a:r>
            <a:r>
              <a:rPr lang="en-US" sz="2800" dirty="0"/>
              <a:t> </a:t>
            </a:r>
            <a:r>
              <a:rPr lang="en-US" sz="2800" dirty="0" err="1"/>
              <a:t>enquanto</a:t>
            </a:r>
            <a:r>
              <a:rPr lang="en-US" sz="2800" dirty="0"/>
              <a:t> casa </a:t>
            </a:r>
            <a:r>
              <a:rPr lang="en-US" sz="2800" dirty="0" err="1"/>
              <a:t>comum</a:t>
            </a:r>
            <a:r>
              <a:rPr lang="en-US" sz="2800" dirty="0"/>
              <a:t>; 3. As Relações </a:t>
            </a:r>
            <a:r>
              <a:rPr lang="en-US" sz="2800" dirty="0" err="1"/>
              <a:t>sociopolíticas</a:t>
            </a:r>
            <a:r>
              <a:rPr lang="en-US" sz="2800" dirty="0"/>
              <a:t>, de </a:t>
            </a:r>
            <a:r>
              <a:rPr lang="en-US" sz="2800" dirty="0" err="1"/>
              <a:t>gênero</a:t>
            </a:r>
            <a:r>
              <a:rPr lang="en-US" sz="2800" dirty="0"/>
              <a:t> e </a:t>
            </a:r>
            <a:r>
              <a:rPr lang="en-US" sz="2800" dirty="0" err="1"/>
              <a:t>étnicas</a:t>
            </a:r>
            <a:r>
              <a:rPr lang="en-US" sz="2800" dirty="0"/>
              <a:t>?</a:t>
            </a:r>
          </a:p>
          <a:p>
            <a:pPr>
              <a:lnSpc>
                <a:spcPct val="90000"/>
              </a:lnSpc>
              <a:buClr>
                <a:srgbClr val="BF7968"/>
              </a:buClr>
            </a:pP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638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1" name="Rectangle 10250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6A3728"/>
                </a:solidFill>
              </a:rPr>
              <a:t>Habitar a fragilidade como lugar teológico e pastoral</a:t>
            </a:r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6A37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691" y="1567543"/>
            <a:ext cx="5315186" cy="4999957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FFF867"/>
              </a:buClr>
            </a:pPr>
            <a:r>
              <a:rPr lang="en-US" sz="2800" dirty="0"/>
              <a:t>Com </a:t>
            </a:r>
            <a:r>
              <a:rPr lang="en-US" sz="2800" dirty="0" err="1"/>
              <a:t>efeito</a:t>
            </a:r>
            <a:r>
              <a:rPr lang="en-US" sz="2800" dirty="0"/>
              <a:t>, </a:t>
            </a:r>
            <a:r>
              <a:rPr lang="en-US" sz="2800" dirty="0" err="1"/>
              <a:t>os</a:t>
            </a:r>
            <a:r>
              <a:rPr lang="en-US" sz="2800" dirty="0"/>
              <a:t> </a:t>
            </a:r>
            <a:r>
              <a:rPr lang="en-US" sz="2800" dirty="0" err="1"/>
              <a:t>maiores</a:t>
            </a:r>
            <a:r>
              <a:rPr lang="en-US" sz="2800" dirty="0"/>
              <a:t> </a:t>
            </a:r>
            <a:r>
              <a:rPr lang="en-US" sz="2800" dirty="0" err="1"/>
              <a:t>monumentos</a:t>
            </a:r>
            <a:r>
              <a:rPr lang="en-US" sz="2800" dirty="0"/>
              <a:t> </a:t>
            </a:r>
            <a:r>
              <a:rPr lang="en-US" sz="2800" dirty="0" err="1"/>
              <a:t>construídos</a:t>
            </a:r>
            <a:r>
              <a:rPr lang="en-US" sz="2800" dirty="0"/>
              <a:t> pela </a:t>
            </a:r>
            <a:r>
              <a:rPr lang="en-US" sz="2800" dirty="0" err="1"/>
              <a:t>humanidade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antiguidade</a:t>
            </a:r>
            <a:r>
              <a:rPr lang="en-US" sz="2800" dirty="0"/>
              <a:t>, tanto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bacia</a:t>
            </a:r>
            <a:r>
              <a:rPr lang="en-US" sz="2800" dirty="0"/>
              <a:t> </a:t>
            </a:r>
            <a:r>
              <a:rPr lang="en-US" sz="2800" dirty="0" err="1"/>
              <a:t>mediterrânea</a:t>
            </a:r>
            <a:r>
              <a:rPr lang="en-US" sz="2800" dirty="0"/>
              <a:t> </a:t>
            </a:r>
            <a:r>
              <a:rPr lang="en-US" sz="2800" dirty="0" err="1"/>
              <a:t>quanto</a:t>
            </a:r>
            <a:r>
              <a:rPr lang="en-US" sz="2800" dirty="0"/>
              <a:t> </a:t>
            </a:r>
            <a:r>
              <a:rPr lang="en-US" sz="2800" dirty="0" err="1"/>
              <a:t>nas</a:t>
            </a:r>
            <a:r>
              <a:rPr lang="en-US" sz="2800" dirty="0"/>
              <a:t> </a:t>
            </a:r>
            <a:r>
              <a:rPr lang="en-US" sz="2800" dirty="0" err="1"/>
              <a:t>Américas</a:t>
            </a:r>
            <a:r>
              <a:rPr lang="en-US" sz="2800" dirty="0"/>
              <a:t>, </a:t>
            </a:r>
            <a:r>
              <a:rPr lang="en-US" sz="2800" dirty="0" err="1"/>
              <a:t>são</a:t>
            </a:r>
            <a:r>
              <a:rPr lang="en-US" sz="2800" dirty="0"/>
              <a:t> </a:t>
            </a:r>
            <a:r>
              <a:rPr lang="en-US" sz="2800" dirty="0" err="1"/>
              <a:t>monumentos</a:t>
            </a:r>
            <a:r>
              <a:rPr lang="en-US" sz="2800" dirty="0"/>
              <a:t> </a:t>
            </a:r>
            <a:r>
              <a:rPr lang="en-US" sz="2800" dirty="0" err="1"/>
              <a:t>funerários</a:t>
            </a:r>
            <a:r>
              <a:rPr lang="en-US" sz="2800" dirty="0"/>
              <a:t>, </a:t>
            </a:r>
            <a:r>
              <a:rPr lang="en-US" sz="2800" dirty="0" err="1"/>
              <a:t>alguns</a:t>
            </a:r>
            <a:r>
              <a:rPr lang="en-US" sz="2800" dirty="0"/>
              <a:t> </a:t>
            </a:r>
            <a:r>
              <a:rPr lang="en-US" sz="2800" dirty="0" err="1"/>
              <a:t>apontando</a:t>
            </a:r>
            <a:r>
              <a:rPr lang="en-US" sz="2800" dirty="0"/>
              <a:t>, </a:t>
            </a:r>
            <a:r>
              <a:rPr lang="en-US" sz="2800" dirty="0" err="1"/>
              <a:t>justamente</a:t>
            </a:r>
            <a:r>
              <a:rPr lang="en-US" sz="2800" dirty="0"/>
              <a:t> o </a:t>
            </a:r>
            <a:r>
              <a:rPr lang="en-US" sz="2800" dirty="0" err="1"/>
              <a:t>horizonte</a:t>
            </a:r>
            <a:r>
              <a:rPr lang="en-US" sz="2800" dirty="0"/>
              <a:t> celeste </a:t>
            </a:r>
            <a:r>
              <a:rPr lang="en-US" sz="2800" dirty="0" err="1"/>
              <a:t>como</a:t>
            </a:r>
            <a:r>
              <a:rPr lang="en-US" sz="2800" dirty="0"/>
              <a:t> </a:t>
            </a:r>
            <a:r>
              <a:rPr lang="en-US" sz="2800" dirty="0" err="1"/>
              <a:t>vitória</a:t>
            </a:r>
            <a:r>
              <a:rPr lang="en-US" sz="2800" dirty="0"/>
              <a:t> </a:t>
            </a:r>
            <a:r>
              <a:rPr lang="en-US" sz="2800" dirty="0" err="1"/>
              <a:t>sobre</a:t>
            </a:r>
            <a:r>
              <a:rPr lang="en-US" sz="2800" dirty="0"/>
              <a:t> a </a:t>
            </a:r>
            <a:r>
              <a:rPr lang="en-US" sz="2800" dirty="0" err="1"/>
              <a:t>fragilidade</a:t>
            </a:r>
            <a:r>
              <a:rPr lang="en-US" sz="2800" dirty="0"/>
              <a:t>. </a:t>
            </a:r>
          </a:p>
          <a:p>
            <a:pPr>
              <a:buClr>
                <a:srgbClr val="FFF867"/>
              </a:buClr>
            </a:pPr>
            <a:r>
              <a:rPr lang="en-US" sz="2800" dirty="0"/>
              <a:t>Em </a:t>
            </a:r>
            <a:r>
              <a:rPr lang="en-US" sz="2800" dirty="0" err="1"/>
              <a:t>parte</a:t>
            </a:r>
            <a:r>
              <a:rPr lang="en-US" sz="2800" dirty="0"/>
              <a:t>, a </a:t>
            </a:r>
            <a:r>
              <a:rPr lang="en-US" sz="2800" dirty="0" err="1"/>
              <a:t>construção</a:t>
            </a:r>
            <a:r>
              <a:rPr lang="en-US" sz="2800" dirty="0"/>
              <a:t> da </a:t>
            </a:r>
            <a:r>
              <a:rPr lang="en-US" sz="2800" dirty="0" err="1"/>
              <a:t>torre</a:t>
            </a:r>
            <a:r>
              <a:rPr lang="en-US" sz="2800" dirty="0"/>
              <a:t> de Babel é um </a:t>
            </a:r>
            <a:r>
              <a:rPr lang="en-US" sz="2800" dirty="0" err="1"/>
              <a:t>símbolo</a:t>
            </a:r>
            <a:r>
              <a:rPr lang="en-US" sz="2800" dirty="0"/>
              <a:t> </a:t>
            </a:r>
            <a:r>
              <a:rPr lang="en-US" sz="2800" dirty="0" err="1"/>
              <a:t>disso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bíblia</a:t>
            </a:r>
            <a:r>
              <a:rPr lang="en-US" sz="2800" dirty="0"/>
              <a:t>.</a:t>
            </a:r>
          </a:p>
          <a:p>
            <a:pPr>
              <a:buClr>
                <a:srgbClr val="FFF867"/>
              </a:buClr>
            </a:pPr>
            <a:endParaRPr lang="en-US" sz="2800" dirty="0"/>
          </a:p>
        </p:txBody>
      </p:sp>
      <p:pic>
        <p:nvPicPr>
          <p:cNvPr id="5122" name="Picture 2" descr="Ver a imagem de origem">
            <a:extLst>
              <a:ext uri="{FF2B5EF4-FFF2-40B4-BE49-F238E27FC236}">
                <a16:creationId xmlns:a16="http://schemas.microsoft.com/office/drawing/2014/main" id="{13755F00-0F12-182E-D3C3-02AA56CF9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905000"/>
            <a:ext cx="5938157" cy="330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5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5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1" name="Rectangle 10250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6F3F33"/>
                </a:solidFill>
              </a:rPr>
              <a:t>Habitar a fragilidade como lugar teológico e pastoral</a:t>
            </a:r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6F3F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250" y="1616530"/>
            <a:ext cx="5451627" cy="4276324"/>
          </a:xfrm>
        </p:spPr>
        <p:txBody>
          <a:bodyPr>
            <a:normAutofit fontScale="92500"/>
          </a:bodyPr>
          <a:lstStyle/>
          <a:p>
            <a:pPr>
              <a:buClr>
                <a:srgbClr val="FAE546"/>
              </a:buClr>
            </a:pPr>
            <a:r>
              <a:rPr lang="en-US" sz="2400" dirty="0" err="1"/>
              <a:t>Porém</a:t>
            </a:r>
            <a:r>
              <a:rPr lang="en-US" sz="2400" dirty="0"/>
              <a:t>, a </a:t>
            </a:r>
            <a:r>
              <a:rPr lang="en-US" sz="2400" dirty="0" err="1"/>
              <a:t>revelação</a:t>
            </a:r>
            <a:r>
              <a:rPr lang="en-US" sz="2400" dirty="0"/>
              <a:t> </a:t>
            </a:r>
            <a:r>
              <a:rPr lang="en-US" sz="2400" dirty="0" err="1"/>
              <a:t>bíblica</a:t>
            </a:r>
            <a:r>
              <a:rPr lang="en-US" sz="2400" dirty="0"/>
              <a:t> </a:t>
            </a:r>
            <a:r>
              <a:rPr lang="en-US" sz="2400" dirty="0" err="1"/>
              <a:t>propõe</a:t>
            </a:r>
            <a:r>
              <a:rPr lang="en-US" sz="2400" dirty="0"/>
              <a:t> um </a:t>
            </a:r>
            <a:r>
              <a:rPr lang="en-US" sz="2400" dirty="0" err="1"/>
              <a:t>caminho</a:t>
            </a:r>
            <a:r>
              <a:rPr lang="en-US" sz="2400" dirty="0"/>
              <a:t> </a:t>
            </a:r>
            <a:r>
              <a:rPr lang="en-US" sz="2400" dirty="0" err="1"/>
              <a:t>inverso</a:t>
            </a:r>
            <a:r>
              <a:rPr lang="en-US" sz="2400" dirty="0"/>
              <a:t>. </a:t>
            </a:r>
            <a:r>
              <a:rPr lang="en-US" sz="2400" dirty="0" err="1"/>
              <a:t>Mais</a:t>
            </a:r>
            <a:r>
              <a:rPr lang="en-US" sz="2400" dirty="0"/>
              <a:t> que </a:t>
            </a:r>
            <a:r>
              <a:rPr lang="en-US" sz="2400" dirty="0" err="1"/>
              <a:t>conquistar</a:t>
            </a:r>
            <a:r>
              <a:rPr lang="en-US" sz="2400" dirty="0"/>
              <a:t> o </a:t>
            </a:r>
            <a:r>
              <a:rPr lang="en-US" sz="2400" dirty="0" err="1"/>
              <a:t>céu</a:t>
            </a:r>
            <a:r>
              <a:rPr lang="en-US" sz="2400" dirty="0"/>
              <a:t> e </a:t>
            </a:r>
            <a:r>
              <a:rPr lang="en-US" sz="2400" dirty="0" err="1"/>
              <a:t>vercer</a:t>
            </a:r>
            <a:r>
              <a:rPr lang="en-US" sz="2400" dirty="0"/>
              <a:t> a </a:t>
            </a:r>
            <a:r>
              <a:rPr lang="en-US" sz="2400" dirty="0" err="1"/>
              <a:t>morte</a:t>
            </a:r>
            <a:r>
              <a:rPr lang="en-US" sz="2400" dirty="0"/>
              <a:t>, o Deus do </a:t>
            </a:r>
            <a:r>
              <a:rPr lang="en-US" sz="2400" dirty="0" err="1"/>
              <a:t>povo</a:t>
            </a:r>
            <a:r>
              <a:rPr lang="en-US" sz="2400" dirty="0"/>
              <a:t> </a:t>
            </a:r>
            <a:r>
              <a:rPr lang="en-US" sz="2400" dirty="0" err="1"/>
              <a:t>hebreu</a:t>
            </a:r>
            <a:r>
              <a:rPr lang="en-US" sz="2400" dirty="0"/>
              <a:t>, é um Deus que </a:t>
            </a:r>
            <a:r>
              <a:rPr lang="en-US" sz="2400" dirty="0" err="1"/>
              <a:t>desce</a:t>
            </a:r>
            <a:r>
              <a:rPr lang="en-US" sz="2400" dirty="0"/>
              <a:t>. </a:t>
            </a:r>
            <a:r>
              <a:rPr lang="en-US" sz="2400" dirty="0" err="1"/>
              <a:t>Todo</a:t>
            </a:r>
            <a:r>
              <a:rPr lang="en-US" sz="2400" dirty="0"/>
              <a:t> o </a:t>
            </a:r>
            <a:r>
              <a:rPr lang="en-US" sz="2400" dirty="0" err="1"/>
              <a:t>percurso</a:t>
            </a:r>
            <a:r>
              <a:rPr lang="en-US" sz="2400" dirty="0"/>
              <a:t> da </a:t>
            </a:r>
            <a:r>
              <a:rPr lang="en-US" sz="2400" dirty="0" err="1"/>
              <a:t>história</a:t>
            </a:r>
            <a:r>
              <a:rPr lang="en-US" sz="2400" dirty="0"/>
              <a:t> do Antigo e do Novo </a:t>
            </a:r>
            <a:r>
              <a:rPr lang="en-US" sz="2400" dirty="0" err="1"/>
              <a:t>Testamento</a:t>
            </a:r>
            <a:r>
              <a:rPr lang="en-US" sz="2400" dirty="0"/>
              <a:t> </a:t>
            </a:r>
            <a:r>
              <a:rPr lang="en-US" sz="2400" dirty="0" err="1"/>
              <a:t>são</a:t>
            </a:r>
            <a:r>
              <a:rPr lang="en-US" sz="2400" dirty="0"/>
              <a:t>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prova</a:t>
            </a:r>
            <a:r>
              <a:rPr lang="en-US" sz="2400" dirty="0"/>
              <a:t> </a:t>
            </a:r>
            <a:r>
              <a:rPr lang="en-US" sz="2400" dirty="0" err="1"/>
              <a:t>disso</a:t>
            </a:r>
            <a:r>
              <a:rPr lang="en-US" sz="2400" dirty="0"/>
              <a:t>.</a:t>
            </a:r>
          </a:p>
          <a:p>
            <a:pPr>
              <a:buClr>
                <a:srgbClr val="FAE546"/>
              </a:buClr>
            </a:pPr>
            <a:r>
              <a:rPr lang="en-US" sz="2400" dirty="0" err="1"/>
              <a:t>Nas</a:t>
            </a:r>
            <a:r>
              <a:rPr lang="en-US" sz="2400" dirty="0"/>
              <a:t> </a:t>
            </a:r>
            <a:r>
              <a:rPr lang="en-US" sz="2400" dirty="0" err="1"/>
              <a:t>tradições</a:t>
            </a:r>
            <a:r>
              <a:rPr lang="en-US" sz="2400" dirty="0"/>
              <a:t> que </a:t>
            </a:r>
            <a:r>
              <a:rPr lang="en-US" sz="2400" dirty="0" err="1"/>
              <a:t>remontam</a:t>
            </a:r>
            <a:r>
              <a:rPr lang="en-US" sz="2400" dirty="0"/>
              <a:t> a Moisés, </a:t>
            </a:r>
            <a:r>
              <a:rPr lang="en-US" sz="2400" dirty="0" err="1"/>
              <a:t>associadas</a:t>
            </a:r>
            <a:r>
              <a:rPr lang="en-US" sz="2400" dirty="0"/>
              <a:t> </a:t>
            </a:r>
            <a:r>
              <a:rPr lang="en-US" sz="2400" dirty="0" err="1"/>
              <a:t>às</a:t>
            </a:r>
            <a:r>
              <a:rPr lang="en-US" sz="2400" dirty="0"/>
              <a:t> de </a:t>
            </a:r>
            <a:r>
              <a:rPr lang="en-US" sz="2400" dirty="0" err="1"/>
              <a:t>Abraão</a:t>
            </a:r>
            <a:r>
              <a:rPr lang="en-US" sz="2400" dirty="0"/>
              <a:t>, Deus se </a:t>
            </a:r>
            <a:r>
              <a:rPr lang="en-US" sz="2400" dirty="0" err="1"/>
              <a:t>revela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vendo</a:t>
            </a:r>
            <a:r>
              <a:rPr lang="en-US" sz="2400" dirty="0"/>
              <a:t> e </a:t>
            </a:r>
            <a:r>
              <a:rPr lang="en-US" sz="2400" dirty="0" err="1"/>
              <a:t>escutando</a:t>
            </a:r>
            <a:r>
              <a:rPr lang="en-US" sz="2400" dirty="0"/>
              <a:t> </a:t>
            </a:r>
            <a:r>
              <a:rPr lang="en-US" sz="2400" dirty="0" err="1"/>
              <a:t>clamores</a:t>
            </a:r>
            <a:r>
              <a:rPr lang="en-US" sz="2400" dirty="0"/>
              <a:t> (Ex 3,14s).</a:t>
            </a:r>
          </a:p>
        </p:txBody>
      </p:sp>
      <p:pic>
        <p:nvPicPr>
          <p:cNvPr id="6146" name="Picture 2" descr="Sarça-ardente">
            <a:extLst>
              <a:ext uri="{FF2B5EF4-FFF2-40B4-BE49-F238E27FC236}">
                <a16:creationId xmlns:a16="http://schemas.microsoft.com/office/drawing/2014/main" id="{34A0C6AE-C388-EBA9-D398-ADF5816DC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4600" y="1548493"/>
            <a:ext cx="5451627" cy="376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5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2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1" name="Rectangle 10250">
            <a:extLst>
              <a:ext uri="{FF2B5EF4-FFF2-40B4-BE49-F238E27FC236}">
                <a16:creationId xmlns:a16="http://schemas.microsoft.com/office/drawing/2014/main" id="{584FD149-94B6-4257-AB5B-C478E6038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rgbClr val="544837"/>
                </a:solidFill>
              </a:rPr>
              <a:t>Habitar a fragilidade como lugar teológico e pastoral</a:t>
            </a:r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4743F4F4-276D-4A4D-930A-0530386F9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5448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57" y="1583871"/>
            <a:ext cx="5580620" cy="4983629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926D3E"/>
              </a:buClr>
            </a:pPr>
            <a:r>
              <a:rPr lang="en-US" sz="2800" dirty="0"/>
              <a:t>Essa </a:t>
            </a:r>
            <a:r>
              <a:rPr lang="en-US" sz="2800" dirty="0" err="1"/>
              <a:t>tradição</a:t>
            </a:r>
            <a:r>
              <a:rPr lang="en-US" sz="2800" dirty="0"/>
              <a:t> </a:t>
            </a:r>
            <a:r>
              <a:rPr lang="en-US" sz="2800" dirty="0" err="1"/>
              <a:t>confere</a:t>
            </a:r>
            <a:r>
              <a:rPr lang="en-US" sz="2800" dirty="0"/>
              <a:t> à </a:t>
            </a:r>
            <a:r>
              <a:rPr lang="en-US" sz="2800" dirty="0" err="1"/>
              <a:t>fé</a:t>
            </a:r>
            <a:r>
              <a:rPr lang="en-US" sz="2800" dirty="0"/>
              <a:t> </a:t>
            </a:r>
            <a:r>
              <a:rPr lang="en-US" sz="2800" dirty="0" err="1"/>
              <a:t>hebraica</a:t>
            </a:r>
            <a:r>
              <a:rPr lang="en-US" sz="2800" dirty="0"/>
              <a:t> um </a:t>
            </a:r>
            <a:r>
              <a:rPr lang="en-US" sz="2800" dirty="0" err="1"/>
              <a:t>sentido</a:t>
            </a:r>
            <a:r>
              <a:rPr lang="en-US" sz="2800" dirty="0"/>
              <a:t> </a:t>
            </a:r>
            <a:r>
              <a:rPr lang="en-US" sz="2800" dirty="0" err="1"/>
              <a:t>ético</a:t>
            </a:r>
            <a:r>
              <a:rPr lang="en-US" sz="2800" dirty="0"/>
              <a:t> profundo, expresso no </a:t>
            </a:r>
            <a:r>
              <a:rPr lang="en-US" sz="2800" dirty="0" err="1"/>
              <a:t>cuidado</a:t>
            </a:r>
            <a:r>
              <a:rPr lang="en-US" sz="2800" dirty="0"/>
              <a:t> a ser dado no </a:t>
            </a:r>
            <a:r>
              <a:rPr lang="en-US" sz="2800" dirty="0" err="1"/>
              <a:t>seio</a:t>
            </a:r>
            <a:r>
              <a:rPr lang="en-US" sz="2800" dirty="0"/>
              <a:t> do </a:t>
            </a:r>
            <a:r>
              <a:rPr lang="en-US" sz="2800" dirty="0" err="1"/>
              <a:t>povo</a:t>
            </a:r>
            <a:r>
              <a:rPr lang="en-US" sz="2800" dirty="0"/>
              <a:t> </a:t>
            </a:r>
            <a:r>
              <a:rPr lang="en-US" sz="2800" dirty="0" err="1"/>
              <a:t>aos</a:t>
            </a:r>
            <a:r>
              <a:rPr lang="en-US" sz="2800" dirty="0"/>
              <a:t> </a:t>
            </a:r>
            <a:r>
              <a:rPr lang="en-US" sz="2800" dirty="0" err="1"/>
              <a:t>órfãos</a:t>
            </a:r>
            <a:r>
              <a:rPr lang="en-US" sz="2800" dirty="0"/>
              <a:t>, </a:t>
            </a:r>
            <a:r>
              <a:rPr lang="en-US" sz="2800" dirty="0" err="1"/>
              <a:t>viúvas</a:t>
            </a:r>
            <a:r>
              <a:rPr lang="en-US" sz="2800" dirty="0"/>
              <a:t> e </a:t>
            </a:r>
            <a:r>
              <a:rPr lang="en-US" sz="2800" dirty="0" err="1"/>
              <a:t>estrangeiros</a:t>
            </a:r>
            <a:r>
              <a:rPr lang="en-US" sz="2800" dirty="0"/>
              <a:t>, </a:t>
            </a:r>
            <a:r>
              <a:rPr lang="en-US" sz="2800" dirty="0" err="1"/>
              <a:t>encarnação</a:t>
            </a:r>
            <a:r>
              <a:rPr lang="en-US" sz="2800" dirty="0"/>
              <a:t>,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época</a:t>
            </a:r>
            <a:r>
              <a:rPr lang="en-US" sz="2800" dirty="0"/>
              <a:t>, da </a:t>
            </a:r>
            <a:r>
              <a:rPr lang="en-US" sz="2800" dirty="0" err="1"/>
              <a:t>fragilidade</a:t>
            </a:r>
            <a:r>
              <a:rPr lang="en-US" sz="2800" dirty="0"/>
              <a:t> e da </a:t>
            </a:r>
            <a:r>
              <a:rPr lang="en-US" sz="2800" dirty="0" err="1"/>
              <a:t>vulnerabilidade</a:t>
            </a:r>
            <a:r>
              <a:rPr lang="en-US" sz="2800" dirty="0"/>
              <a:t> social.</a:t>
            </a:r>
          </a:p>
          <a:p>
            <a:pPr>
              <a:buClr>
                <a:srgbClr val="926D3E"/>
              </a:buClr>
            </a:pPr>
            <a:r>
              <a:rPr lang="en-US" sz="2800" dirty="0" err="1"/>
              <a:t>Iscrito</a:t>
            </a:r>
            <a:r>
              <a:rPr lang="en-US" sz="2800" dirty="0"/>
              <a:t> </a:t>
            </a:r>
            <a:r>
              <a:rPr lang="en-US" sz="2800" dirty="0" err="1"/>
              <a:t>nos</a:t>
            </a:r>
            <a:r>
              <a:rPr lang="en-US" sz="2800" dirty="0"/>
              <a:t> </a:t>
            </a:r>
            <a:r>
              <a:rPr lang="en-US" sz="2800" dirty="0" err="1"/>
              <a:t>códigos</a:t>
            </a:r>
            <a:r>
              <a:rPr lang="en-US" sz="2800" dirty="0"/>
              <a:t> </a:t>
            </a:r>
            <a:r>
              <a:rPr lang="en-US" sz="2800" dirty="0" err="1"/>
              <a:t>legislativos</a:t>
            </a:r>
            <a:r>
              <a:rPr lang="en-US" sz="2800" dirty="0"/>
              <a:t>, </a:t>
            </a:r>
            <a:r>
              <a:rPr lang="en-US" sz="2800" dirty="0" err="1"/>
              <a:t>esse</a:t>
            </a:r>
            <a:r>
              <a:rPr lang="en-US" sz="2800" dirty="0"/>
              <a:t> </a:t>
            </a:r>
            <a:r>
              <a:rPr lang="en-US" sz="2800" dirty="0" err="1"/>
              <a:t>cuidado</a:t>
            </a:r>
            <a:r>
              <a:rPr lang="en-US" sz="2800" dirty="0"/>
              <a:t>, </a:t>
            </a:r>
            <a:r>
              <a:rPr lang="en-US" sz="2800" dirty="0" err="1"/>
              <a:t>quando</a:t>
            </a:r>
            <a:r>
              <a:rPr lang="en-US" sz="2800" dirty="0"/>
              <a:t> </a:t>
            </a:r>
            <a:r>
              <a:rPr lang="en-US" sz="2800" dirty="0" err="1"/>
              <a:t>não</a:t>
            </a:r>
            <a:r>
              <a:rPr lang="en-US" sz="2800" dirty="0"/>
              <a:t> </a:t>
            </a:r>
            <a:r>
              <a:rPr lang="en-US" sz="2800" dirty="0" err="1"/>
              <a:t>levado</a:t>
            </a:r>
            <a:r>
              <a:rPr lang="en-US" sz="2800" dirty="0"/>
              <a:t> a </a:t>
            </a:r>
            <a:r>
              <a:rPr lang="en-US" sz="2800" dirty="0" err="1"/>
              <a:t>sério</a:t>
            </a:r>
            <a:r>
              <a:rPr lang="en-US" sz="2800" dirty="0"/>
              <a:t>, </a:t>
            </a:r>
            <a:r>
              <a:rPr lang="en-US" sz="2800" dirty="0" err="1"/>
              <a:t>constituía</a:t>
            </a:r>
            <a:r>
              <a:rPr lang="en-US" sz="2800" dirty="0"/>
              <a:t> o </a:t>
            </a:r>
            <a:r>
              <a:rPr lang="en-US" sz="2800" dirty="0" err="1"/>
              <a:t>objeto</a:t>
            </a:r>
            <a:r>
              <a:rPr lang="en-US" sz="2800" dirty="0"/>
              <a:t> central da </a:t>
            </a:r>
            <a:r>
              <a:rPr lang="en-US" sz="2800" dirty="0" err="1"/>
              <a:t>pregação</a:t>
            </a:r>
            <a:r>
              <a:rPr lang="en-US" sz="2800" dirty="0"/>
              <a:t> e da </a:t>
            </a:r>
            <a:r>
              <a:rPr lang="en-US" sz="2800" dirty="0" err="1"/>
              <a:t>denúncia</a:t>
            </a:r>
            <a:r>
              <a:rPr lang="en-US" sz="2800" dirty="0"/>
              <a:t> </a:t>
            </a:r>
            <a:r>
              <a:rPr lang="en-US" sz="2800" dirty="0" err="1"/>
              <a:t>ods</a:t>
            </a:r>
            <a:r>
              <a:rPr lang="en-US" sz="2800" dirty="0"/>
              <a:t> </a:t>
            </a:r>
            <a:r>
              <a:rPr lang="en-US" sz="2800" dirty="0" err="1"/>
              <a:t>profetas</a:t>
            </a:r>
            <a:r>
              <a:rPr lang="en-US" sz="2800" dirty="0"/>
              <a:t>.</a:t>
            </a:r>
          </a:p>
        </p:txBody>
      </p:sp>
      <p:pic>
        <p:nvPicPr>
          <p:cNvPr id="7170" name="Picture 2" descr="Ver a imagem de origem">
            <a:extLst>
              <a:ext uri="{FF2B5EF4-FFF2-40B4-BE49-F238E27FC236}">
                <a16:creationId xmlns:a16="http://schemas.microsoft.com/office/drawing/2014/main" id="{8E5FD7B6-BAE2-8D5D-E518-3AF5290AE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0516" y="2061180"/>
            <a:ext cx="5451627" cy="370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5" name="Freeform 10">
            <a:extLst>
              <a:ext uri="{FF2B5EF4-FFF2-40B4-BE49-F238E27FC236}">
                <a16:creationId xmlns:a16="http://schemas.microsoft.com/office/drawing/2014/main" id="{AA1386B8-14BD-4682-B537-BC9027D6E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1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/>
          </a:bodyPr>
          <a:lstStyle/>
          <a:p>
            <a:r>
              <a:rPr lang="pt-BR" b="1"/>
              <a:t>Habitar a fragilidade como lugar teológico e pastoral</a:t>
            </a:r>
          </a:p>
        </p:txBody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90" y="2125362"/>
            <a:ext cx="7362596" cy="3785860"/>
          </a:xfrm>
        </p:spPr>
        <p:txBody>
          <a:bodyPr>
            <a:normAutofit/>
          </a:bodyPr>
          <a:lstStyle/>
          <a:p>
            <a:pPr>
              <a:buClr>
                <a:srgbClr val="BF7968"/>
              </a:buClr>
            </a:pPr>
            <a:r>
              <a:rPr lang="en-US" sz="2400" dirty="0"/>
              <a:t>A </a:t>
            </a:r>
            <a:r>
              <a:rPr lang="en-US" sz="2400" dirty="0" err="1"/>
              <a:t>literatura</a:t>
            </a:r>
            <a:r>
              <a:rPr lang="en-US" sz="2400" dirty="0"/>
              <a:t> </a:t>
            </a:r>
            <a:r>
              <a:rPr lang="en-US" sz="2400" dirty="0" err="1"/>
              <a:t>sapiencial</a:t>
            </a:r>
            <a:r>
              <a:rPr lang="en-US" sz="2400" dirty="0"/>
              <a:t> e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salmos</a:t>
            </a:r>
            <a:r>
              <a:rPr lang="en-US" sz="2400" dirty="0"/>
              <a:t> </a:t>
            </a:r>
            <a:r>
              <a:rPr lang="en-US" sz="2400" dirty="0" err="1"/>
              <a:t>dão</a:t>
            </a:r>
            <a:r>
              <a:rPr lang="en-US" sz="2400" dirty="0"/>
              <a:t> um </a:t>
            </a:r>
            <a:r>
              <a:rPr lang="en-US" sz="2400" dirty="0" err="1"/>
              <a:t>passo</a:t>
            </a:r>
            <a:r>
              <a:rPr lang="en-US" sz="2400" dirty="0"/>
              <a:t> </a:t>
            </a:r>
            <a:r>
              <a:rPr lang="en-US" sz="2400" dirty="0" err="1"/>
              <a:t>além</a:t>
            </a:r>
            <a:r>
              <a:rPr lang="en-US" sz="2400" dirty="0"/>
              <a:t>, </a:t>
            </a:r>
            <a:r>
              <a:rPr lang="en-US" sz="2400" dirty="0" err="1"/>
              <a:t>preparando</a:t>
            </a:r>
            <a:r>
              <a:rPr lang="en-US" sz="2400" dirty="0"/>
              <a:t> a </a:t>
            </a:r>
            <a:r>
              <a:rPr lang="en-US" sz="2400" dirty="0" err="1"/>
              <a:t>revelação</a:t>
            </a:r>
            <a:r>
              <a:rPr lang="en-US" sz="2400" dirty="0"/>
              <a:t> do Novo </a:t>
            </a:r>
            <a:r>
              <a:rPr lang="en-US" sz="2400" dirty="0" err="1"/>
              <a:t>Testamento</a:t>
            </a:r>
            <a:r>
              <a:rPr lang="en-US" sz="2400" dirty="0"/>
              <a:t>, </a:t>
            </a:r>
            <a:r>
              <a:rPr lang="en-US" sz="2400" dirty="0" err="1"/>
              <a:t>através</a:t>
            </a:r>
            <a:r>
              <a:rPr lang="en-US" sz="2400" dirty="0"/>
              <a:t> do </a:t>
            </a:r>
            <a:r>
              <a:rPr lang="en-US" sz="2400" dirty="0" err="1"/>
              <a:t>gênero</a:t>
            </a:r>
            <a:r>
              <a:rPr lang="en-US" sz="2400" dirty="0"/>
              <a:t> </a:t>
            </a:r>
            <a:r>
              <a:rPr lang="en-US" sz="2400" dirty="0" err="1"/>
              <a:t>lamentação</a:t>
            </a:r>
            <a:r>
              <a:rPr lang="en-US" sz="2400" dirty="0"/>
              <a:t>, que é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mesmo</a:t>
            </a:r>
            <a:r>
              <a:rPr lang="en-US" sz="2400" dirty="0"/>
              <a:t> tempo </a:t>
            </a:r>
            <a:r>
              <a:rPr lang="en-US" sz="2400" dirty="0" err="1"/>
              <a:t>constatação</a:t>
            </a:r>
            <a:r>
              <a:rPr lang="en-US" sz="2400" dirty="0"/>
              <a:t> e </a:t>
            </a:r>
            <a:r>
              <a:rPr lang="en-US" sz="2400" dirty="0" err="1"/>
              <a:t>revolta</a:t>
            </a:r>
            <a:r>
              <a:rPr lang="en-US" sz="2400" dirty="0"/>
              <a:t> </a:t>
            </a:r>
            <a:r>
              <a:rPr lang="en-US" sz="2400" dirty="0" err="1"/>
              <a:t>diante</a:t>
            </a:r>
            <a:r>
              <a:rPr lang="en-US" sz="2400" dirty="0"/>
              <a:t> do </a:t>
            </a:r>
            <a:r>
              <a:rPr lang="en-US" sz="2400" dirty="0" err="1"/>
              <a:t>sofrimento</a:t>
            </a:r>
            <a:r>
              <a:rPr lang="en-US" sz="2400" dirty="0"/>
              <a:t>, </a:t>
            </a:r>
            <a:r>
              <a:rPr lang="en-US" sz="2400" dirty="0" err="1"/>
              <a:t>corpóreo</a:t>
            </a:r>
            <a:r>
              <a:rPr lang="en-US" sz="2400" dirty="0"/>
              <a:t> e moral. </a:t>
            </a:r>
            <a:r>
              <a:rPr lang="en-US" sz="2400" dirty="0" err="1"/>
              <a:t>Também</a:t>
            </a:r>
            <a:r>
              <a:rPr lang="en-US" sz="2400" dirty="0"/>
              <a:t> </a:t>
            </a:r>
            <a:r>
              <a:rPr lang="en-US" sz="2400" dirty="0" err="1"/>
              <a:t>afirma</a:t>
            </a:r>
            <a:r>
              <a:rPr lang="en-US" sz="2400" dirty="0"/>
              <a:t> que a </a:t>
            </a:r>
            <a:r>
              <a:rPr lang="en-US" sz="2400" dirty="0" err="1"/>
              <a:t>fragilidade</a:t>
            </a:r>
            <a:r>
              <a:rPr lang="en-US" sz="2400" dirty="0"/>
              <a:t> é </a:t>
            </a:r>
            <a:r>
              <a:rPr lang="en-US" sz="2400" dirty="0" err="1"/>
              <a:t>caminho</a:t>
            </a:r>
            <a:r>
              <a:rPr lang="en-US" sz="2400" dirty="0"/>
              <a:t> de </a:t>
            </a:r>
            <a:r>
              <a:rPr lang="en-US" sz="2400" dirty="0" err="1"/>
              <a:t>sabedoria</a:t>
            </a:r>
            <a:r>
              <a:rPr lang="en-US" sz="2400" dirty="0"/>
              <a:t>.</a:t>
            </a:r>
          </a:p>
          <a:p>
            <a:pPr>
              <a:buClr>
                <a:srgbClr val="BF7968"/>
              </a:buClr>
            </a:pPr>
            <a:r>
              <a:rPr lang="en-US" sz="2400" dirty="0" err="1"/>
              <a:t>Qohelet</a:t>
            </a:r>
            <a:r>
              <a:rPr lang="en-US" sz="2400" dirty="0"/>
              <a:t> </a:t>
            </a:r>
            <a:r>
              <a:rPr lang="en-US" sz="2400" dirty="0" err="1"/>
              <a:t>verá</a:t>
            </a:r>
            <a:r>
              <a:rPr lang="en-US" sz="2400" dirty="0"/>
              <a:t> em </a:t>
            </a:r>
            <a:r>
              <a:rPr lang="en-US" sz="2400" dirty="0" err="1"/>
              <a:t>todo</a:t>
            </a:r>
            <a:r>
              <a:rPr lang="en-US" sz="2400" dirty="0"/>
              <a:t> </a:t>
            </a:r>
            <a:r>
              <a:rPr lang="en-US" sz="2400" dirty="0" err="1"/>
              <a:t>esforço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negar</a:t>
            </a:r>
            <a:r>
              <a:rPr lang="en-US" sz="2400" dirty="0"/>
              <a:t> a </a:t>
            </a:r>
            <a:r>
              <a:rPr lang="en-US" sz="2400" dirty="0" err="1"/>
              <a:t>fragilidade</a:t>
            </a:r>
            <a:r>
              <a:rPr lang="en-US" sz="2400" dirty="0"/>
              <a:t> nada </a:t>
            </a:r>
            <a:r>
              <a:rPr lang="en-US" sz="2400" dirty="0" err="1"/>
              <a:t>mais</a:t>
            </a:r>
            <a:r>
              <a:rPr lang="en-US" sz="2400" dirty="0"/>
              <a:t> que “</a:t>
            </a:r>
            <a:r>
              <a:rPr lang="en-US" sz="2400" dirty="0" err="1"/>
              <a:t>vaidade</a:t>
            </a:r>
            <a:r>
              <a:rPr lang="en-US" sz="2400" dirty="0"/>
              <a:t>”.</a:t>
            </a:r>
          </a:p>
        </p:txBody>
      </p:sp>
      <p:pic>
        <p:nvPicPr>
          <p:cNvPr id="8194" name="Picture 2" descr="19 ideias de Jó em 2022 | arte bíblica, bíblia, bíblico">
            <a:extLst>
              <a:ext uri="{FF2B5EF4-FFF2-40B4-BE49-F238E27FC236}">
                <a16:creationId xmlns:a16="http://schemas.microsoft.com/office/drawing/2014/main" id="{8186D259-ED89-DC11-CEEE-4DD4AACAE5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1" r="15053" b="1"/>
          <a:stretch/>
        </p:blipFill>
        <p:spPr bwMode="auto">
          <a:xfrm>
            <a:off x="8111566" y="1453243"/>
            <a:ext cx="3393046" cy="478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17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1" name="Rectangle 10250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DAF15F-D6F4-0713-62E5-37420C71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500" b="1">
                <a:solidFill>
                  <a:srgbClr val="663D4C"/>
                </a:solidFill>
              </a:rPr>
              <a:t>Habitar a fragilidade como lugar teológico e pastoral</a:t>
            </a:r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663D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D8F6A985-E455-D3D5-2D5E-D546B12E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905001"/>
            <a:ext cx="4996543" cy="398785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DEBE8A"/>
              </a:buClr>
            </a:pPr>
            <a:r>
              <a:rPr lang="en-US" sz="2000" dirty="0"/>
              <a:t>No Novo </a:t>
            </a:r>
            <a:r>
              <a:rPr lang="en-US" sz="2000" dirty="0" err="1"/>
              <a:t>Testamento</a:t>
            </a:r>
            <a:r>
              <a:rPr lang="en-US" sz="2000" dirty="0"/>
              <a:t> </a:t>
            </a:r>
            <a:r>
              <a:rPr lang="en-US" sz="2000" dirty="0" err="1"/>
              <a:t>temos</a:t>
            </a:r>
            <a:r>
              <a:rPr lang="en-US" sz="2000" dirty="0"/>
              <a:t> </a:t>
            </a:r>
            <a:r>
              <a:rPr lang="en-US" sz="2000" dirty="0" err="1"/>
              <a:t>duas</a:t>
            </a:r>
            <a:r>
              <a:rPr lang="en-US" sz="2000" dirty="0"/>
              <a:t> </a:t>
            </a:r>
            <a:r>
              <a:rPr lang="en-US" sz="2000" dirty="0" err="1"/>
              <a:t>perspectivas</a:t>
            </a:r>
            <a:r>
              <a:rPr lang="en-US" sz="2000" dirty="0"/>
              <a:t> </a:t>
            </a:r>
            <a:r>
              <a:rPr lang="en-US" sz="2000" dirty="0" err="1"/>
              <a:t>sobre</a:t>
            </a:r>
            <a:r>
              <a:rPr lang="en-US" sz="2000" dirty="0"/>
              <a:t> a </a:t>
            </a:r>
            <a:r>
              <a:rPr lang="en-US" sz="2000" dirty="0" err="1"/>
              <a:t>fragilidade</a:t>
            </a:r>
            <a:r>
              <a:rPr lang="en-US" sz="2000" dirty="0"/>
              <a:t>: </a:t>
            </a:r>
          </a:p>
          <a:p>
            <a:pPr>
              <a:lnSpc>
                <a:spcPct val="90000"/>
              </a:lnSpc>
              <a:buClr>
                <a:srgbClr val="DEBE8A"/>
              </a:buClr>
            </a:pPr>
            <a:r>
              <a:rPr lang="en-US" sz="2000" dirty="0"/>
              <a:t>1. A que chama </a:t>
            </a:r>
            <a:r>
              <a:rPr lang="en-US" sz="2000" dirty="0" err="1"/>
              <a:t>ao</a:t>
            </a:r>
            <a:r>
              <a:rPr lang="en-US" sz="2000" dirty="0"/>
              <a:t> </a:t>
            </a:r>
            <a:r>
              <a:rPr lang="en-US" sz="2000" dirty="0" err="1"/>
              <a:t>cuidado</a:t>
            </a:r>
            <a:r>
              <a:rPr lang="en-US" sz="2000" dirty="0"/>
              <a:t> de </a:t>
            </a:r>
            <a:r>
              <a:rPr lang="en-US" sz="2000" dirty="0" err="1"/>
              <a:t>quem</a:t>
            </a:r>
            <a:r>
              <a:rPr lang="en-US" sz="2000" dirty="0"/>
              <a:t> </a:t>
            </a:r>
            <a:r>
              <a:rPr lang="en-US" sz="2000" dirty="0" err="1"/>
              <a:t>sofre</a:t>
            </a:r>
            <a:r>
              <a:rPr lang="en-US" sz="2000" dirty="0"/>
              <a:t> </a:t>
            </a:r>
            <a:r>
              <a:rPr lang="en-US" sz="2000" dirty="0" err="1"/>
              <a:t>seus</a:t>
            </a:r>
            <a:r>
              <a:rPr lang="en-US" sz="2000" dirty="0"/>
              <a:t> </a:t>
            </a:r>
            <a:r>
              <a:rPr lang="en-US" sz="2000" dirty="0" err="1"/>
              <a:t>efeitos</a:t>
            </a:r>
            <a:r>
              <a:rPr lang="en-US" sz="2000" dirty="0"/>
              <a:t>, que </a:t>
            </a:r>
            <a:r>
              <a:rPr lang="en-US" sz="2000" dirty="0" err="1"/>
              <a:t>podem</a:t>
            </a:r>
            <a:r>
              <a:rPr lang="en-US" sz="2000" dirty="0"/>
              <a:t> ser de </a:t>
            </a:r>
            <a:r>
              <a:rPr lang="en-US" sz="2000" dirty="0" err="1"/>
              <a:t>ordem</a:t>
            </a:r>
            <a:r>
              <a:rPr lang="en-US" sz="2000" dirty="0"/>
              <a:t> </a:t>
            </a:r>
            <a:r>
              <a:rPr lang="en-US" sz="2000" dirty="0" err="1"/>
              <a:t>física</a:t>
            </a:r>
            <a:r>
              <a:rPr lang="en-US" sz="2000" dirty="0"/>
              <a:t> (</a:t>
            </a:r>
            <a:r>
              <a:rPr lang="en-US" sz="2000" dirty="0" err="1"/>
              <a:t>doenças</a:t>
            </a:r>
            <a:r>
              <a:rPr lang="en-US" sz="2000" dirty="0"/>
              <a:t>), </a:t>
            </a:r>
            <a:r>
              <a:rPr lang="en-US" sz="2000" dirty="0" err="1"/>
              <a:t>psíquica</a:t>
            </a:r>
            <a:r>
              <a:rPr lang="en-US" sz="2000" dirty="0"/>
              <a:t> e spiritual (</a:t>
            </a:r>
            <a:r>
              <a:rPr lang="en-US" sz="2000" dirty="0" err="1"/>
              <a:t>possessões</a:t>
            </a:r>
            <a:r>
              <a:rPr lang="en-US" sz="2000" dirty="0"/>
              <a:t>), </a:t>
            </a:r>
            <a:r>
              <a:rPr lang="en-US" sz="2000" dirty="0" err="1"/>
              <a:t>ou</a:t>
            </a:r>
            <a:r>
              <a:rPr lang="en-US" sz="2000" dirty="0"/>
              <a:t> social: </a:t>
            </a:r>
            <a:r>
              <a:rPr lang="en-US" sz="2000" dirty="0" err="1"/>
              <a:t>exclusão</a:t>
            </a:r>
            <a:r>
              <a:rPr lang="en-US" sz="2000" dirty="0"/>
              <a:t> de </a:t>
            </a:r>
            <a:r>
              <a:rPr lang="en-US" sz="2000" dirty="0" err="1"/>
              <a:t>prostitutas</a:t>
            </a:r>
            <a:r>
              <a:rPr lang="en-US" sz="2000" dirty="0"/>
              <a:t>, </a:t>
            </a:r>
            <a:r>
              <a:rPr lang="en-US" sz="2000" dirty="0" err="1"/>
              <a:t>crianças</a:t>
            </a:r>
            <a:r>
              <a:rPr lang="en-US" sz="2000" dirty="0"/>
              <a:t> e </a:t>
            </a:r>
            <a:r>
              <a:rPr lang="en-US" sz="2000" dirty="0" err="1"/>
              <a:t>pobres</a:t>
            </a:r>
            <a:r>
              <a:rPr lang="en-US" sz="2000" dirty="0"/>
              <a:t>; </a:t>
            </a:r>
            <a:r>
              <a:rPr lang="en-US" sz="2000" dirty="0" err="1"/>
              <a:t>ou</a:t>
            </a:r>
            <a:r>
              <a:rPr lang="en-US" sz="2000" dirty="0"/>
              <a:t> </a:t>
            </a:r>
            <a:r>
              <a:rPr lang="en-US" sz="2000" dirty="0" err="1"/>
              <a:t>religiosas</a:t>
            </a:r>
            <a:r>
              <a:rPr lang="en-US" sz="2000" dirty="0"/>
              <a:t>: </a:t>
            </a:r>
            <a:r>
              <a:rPr lang="en-US" sz="2000" dirty="0" err="1"/>
              <a:t>publicanos</a:t>
            </a:r>
            <a:r>
              <a:rPr lang="en-US" sz="2000" dirty="0"/>
              <a:t>.</a:t>
            </a:r>
          </a:p>
          <a:p>
            <a:pPr>
              <a:lnSpc>
                <a:spcPct val="90000"/>
              </a:lnSpc>
              <a:buClr>
                <a:srgbClr val="DEBE8A"/>
              </a:buClr>
            </a:pPr>
            <a:r>
              <a:rPr lang="en-US" sz="2000" dirty="0"/>
              <a:t>A </a:t>
            </a:r>
            <a:r>
              <a:rPr lang="en-US" sz="2000" dirty="0" err="1"/>
              <a:t>tradução</a:t>
            </a:r>
            <a:r>
              <a:rPr lang="en-US" sz="2000" dirty="0"/>
              <a:t> </a:t>
            </a:r>
            <a:r>
              <a:rPr lang="en-US" sz="2000" dirty="0" err="1"/>
              <a:t>desse</a:t>
            </a:r>
            <a:r>
              <a:rPr lang="en-US" sz="2000" dirty="0"/>
              <a:t> </a:t>
            </a:r>
            <a:r>
              <a:rPr lang="en-US" sz="2000" dirty="0" err="1"/>
              <a:t>cuidado</a:t>
            </a:r>
            <a:r>
              <a:rPr lang="en-US" sz="2000" dirty="0"/>
              <a:t> </a:t>
            </a:r>
            <a:r>
              <a:rPr lang="en-US" sz="2000" dirty="0" err="1"/>
              <a:t>são</a:t>
            </a:r>
            <a:r>
              <a:rPr lang="en-US" sz="2000" dirty="0"/>
              <a:t> as </a:t>
            </a:r>
            <a:r>
              <a:rPr lang="en-US" sz="2000" dirty="0" err="1"/>
              <a:t>curas</a:t>
            </a:r>
            <a:r>
              <a:rPr lang="en-US" sz="2000" dirty="0"/>
              <a:t> e </a:t>
            </a:r>
            <a:r>
              <a:rPr lang="en-US" sz="2000" dirty="0" err="1"/>
              <a:t>exorcismos</a:t>
            </a:r>
            <a:r>
              <a:rPr lang="en-US" sz="2000" dirty="0"/>
              <a:t>, e o </a:t>
            </a:r>
            <a:r>
              <a:rPr lang="en-US" sz="2000" dirty="0" err="1"/>
              <a:t>acolhimento</a:t>
            </a:r>
            <a:r>
              <a:rPr lang="en-US" sz="2000" dirty="0"/>
              <a:t> e o </a:t>
            </a:r>
            <a:r>
              <a:rPr lang="en-US" sz="2000" dirty="0" err="1"/>
              <a:t>perdão</a:t>
            </a:r>
            <a:r>
              <a:rPr lang="en-US" sz="2000" dirty="0"/>
              <a:t> dos </a:t>
            </a:r>
            <a:r>
              <a:rPr lang="en-US" sz="2000" dirty="0" err="1"/>
              <a:t>excluídos</a:t>
            </a:r>
            <a:r>
              <a:rPr lang="en-US" sz="2000" dirty="0"/>
              <a:t> e </a:t>
            </a:r>
            <a:r>
              <a:rPr lang="en-US" sz="2000" dirty="0" err="1"/>
              <a:t>pecadores</a:t>
            </a:r>
            <a:r>
              <a:rPr lang="en-US" sz="2000" dirty="0"/>
              <a:t>. </a:t>
            </a:r>
          </a:p>
        </p:txBody>
      </p:sp>
      <p:pic>
        <p:nvPicPr>
          <p:cNvPr id="9220" name="Picture 4" descr="Ver a imagem de origem">
            <a:extLst>
              <a:ext uri="{FF2B5EF4-FFF2-40B4-BE49-F238E27FC236}">
                <a16:creationId xmlns:a16="http://schemas.microsoft.com/office/drawing/2014/main" id="{AA51B586-5FF6-CBE8-91D6-132A865FB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3346"/>
          <a:stretch/>
        </p:blipFill>
        <p:spPr bwMode="auto">
          <a:xfrm>
            <a:off x="5617029" y="1681843"/>
            <a:ext cx="5956091" cy="421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5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0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1474</TotalTime>
  <Words>3849</Words>
  <Application>Microsoft Office PowerPoint</Application>
  <PresentationFormat>Widescreen</PresentationFormat>
  <Paragraphs>155</Paragraphs>
  <Slides>49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3" baseType="lpstr">
      <vt:lpstr>Arial</vt:lpstr>
      <vt:lpstr>Century Gothic</vt:lpstr>
      <vt:lpstr>Wingdings 3</vt:lpstr>
      <vt:lpstr>Cacho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  <vt:lpstr>Habitar a fragilidade como lugar teológico e pastoral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Habitar a fragilidade como lugar teológico</dc:title>
  <dc:creator>Geraldo Mori</dc:creator>
  <cp:lastModifiedBy>Cnbb</cp:lastModifiedBy>
  <cp:revision>51</cp:revision>
  <dcterms:created xsi:type="dcterms:W3CDTF">2022-09-27T00:33:08Z</dcterms:created>
  <dcterms:modified xsi:type="dcterms:W3CDTF">2022-09-28T21:11:56Z</dcterms:modified>
</cp:coreProperties>
</file>