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462" r:id="rId2"/>
    <p:sldId id="464" r:id="rId3"/>
    <p:sldId id="467" r:id="rId4"/>
    <p:sldId id="468" r:id="rId5"/>
    <p:sldId id="466" r:id="rId6"/>
    <p:sldId id="475" r:id="rId7"/>
    <p:sldId id="465" r:id="rId8"/>
    <p:sldId id="469" r:id="rId9"/>
    <p:sldId id="470" r:id="rId10"/>
    <p:sldId id="471" r:id="rId11"/>
    <p:sldId id="472" r:id="rId12"/>
    <p:sldId id="473" r:id="rId13"/>
    <p:sldId id="474" r:id="rId14"/>
    <p:sldId id="463" r:id="rId15"/>
    <p:sldId id="476" r:id="rId16"/>
    <p:sldId id="477" r:id="rId17"/>
    <p:sldId id="479" r:id="rId18"/>
    <p:sldId id="480" r:id="rId19"/>
    <p:sldId id="481" r:id="rId20"/>
    <p:sldId id="482" r:id="rId21"/>
    <p:sldId id="485" r:id="rId22"/>
    <p:sldId id="483" r:id="rId23"/>
    <p:sldId id="484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4" r:id="rId32"/>
    <p:sldId id="493" r:id="rId33"/>
    <p:sldId id="49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82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51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28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02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80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96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3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9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16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46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53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65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16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08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02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23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1167-F70E-4143-8931-1E4D69C73A6B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17E8D9-1119-4055-9DC3-71B88FCC6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74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E0211F1C-0DDA-3BB9-6258-7842D4A6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10" y="1905000"/>
            <a:ext cx="6343175" cy="456111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dirty="0" err="1">
                <a:solidFill>
                  <a:srgbClr val="000000"/>
                </a:solidFill>
              </a:rPr>
              <a:t>fé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cristã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nasce</a:t>
            </a:r>
            <a:r>
              <a:rPr lang="en-US" sz="2800" dirty="0">
                <a:solidFill>
                  <a:srgbClr val="000000"/>
                </a:solidFill>
              </a:rPr>
              <a:t> da </a:t>
            </a:r>
            <a:r>
              <a:rPr lang="en-US" sz="2800" dirty="0" err="1">
                <a:solidFill>
                  <a:srgbClr val="000000"/>
                </a:solidFill>
              </a:rPr>
              <a:t>ressurreição</a:t>
            </a:r>
            <a:r>
              <a:rPr lang="en-US" sz="2800" dirty="0">
                <a:solidFill>
                  <a:srgbClr val="000000"/>
                </a:solidFill>
              </a:rPr>
              <a:t> do </a:t>
            </a:r>
            <a:r>
              <a:rPr lang="en-US" sz="2800" dirty="0" err="1">
                <a:solidFill>
                  <a:srgbClr val="000000"/>
                </a:solidFill>
              </a:rPr>
              <a:t>Crucificado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r>
              <a:rPr lang="en-US" sz="2800" dirty="0" err="1">
                <a:solidFill>
                  <a:srgbClr val="000000"/>
                </a:solidFill>
              </a:rPr>
              <a:t>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primeiros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anúncios</a:t>
            </a:r>
            <a:r>
              <a:rPr lang="en-US" sz="2800" dirty="0">
                <a:solidFill>
                  <a:srgbClr val="000000"/>
                </a:solidFill>
              </a:rPr>
              <a:t> que </a:t>
            </a:r>
            <a:r>
              <a:rPr lang="en-US" sz="2800" dirty="0" err="1">
                <a:solidFill>
                  <a:srgbClr val="000000"/>
                </a:solidFill>
              </a:rPr>
              <a:t>deram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origem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retorno</a:t>
            </a:r>
            <a:r>
              <a:rPr lang="en-US" sz="2800" dirty="0">
                <a:solidFill>
                  <a:srgbClr val="000000"/>
                </a:solidFill>
              </a:rPr>
              <a:t> à </a:t>
            </a:r>
            <a:r>
              <a:rPr lang="en-US" sz="2800" dirty="0" err="1">
                <a:solidFill>
                  <a:srgbClr val="000000"/>
                </a:solidFill>
              </a:rPr>
              <a:t>fé</a:t>
            </a:r>
            <a:r>
              <a:rPr lang="en-US" sz="2800" dirty="0">
                <a:solidFill>
                  <a:srgbClr val="000000"/>
                </a:solidFill>
              </a:rPr>
              <a:t> e </a:t>
            </a:r>
            <a:r>
              <a:rPr lang="en-US" sz="2800" dirty="0" err="1">
                <a:solidFill>
                  <a:srgbClr val="000000"/>
                </a:solidFill>
              </a:rPr>
              <a:t>estimularam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coragem</a:t>
            </a:r>
            <a:r>
              <a:rPr lang="en-US" sz="2800" dirty="0">
                <a:solidFill>
                  <a:srgbClr val="000000"/>
                </a:solidFill>
              </a:rPr>
              <a:t>, o </a:t>
            </a:r>
            <a:r>
              <a:rPr lang="en-US" sz="2800" dirty="0" err="1">
                <a:solidFill>
                  <a:srgbClr val="000000"/>
                </a:solidFill>
              </a:rPr>
              <a:t>testemunho</a:t>
            </a:r>
            <a:r>
              <a:rPr lang="en-US" sz="2800" dirty="0">
                <a:solidFill>
                  <a:srgbClr val="000000"/>
                </a:solidFill>
              </a:rPr>
              <a:t> e o </a:t>
            </a:r>
            <a:r>
              <a:rPr lang="en-US" sz="2800" dirty="0" err="1">
                <a:solidFill>
                  <a:srgbClr val="000000"/>
                </a:solidFill>
              </a:rPr>
              <a:t>dinamismo</a:t>
            </a:r>
            <a:r>
              <a:rPr lang="en-US" sz="2800" dirty="0">
                <a:solidFill>
                  <a:srgbClr val="000000"/>
                </a:solidFill>
              </a:rPr>
              <a:t> dos </a:t>
            </a:r>
            <a:r>
              <a:rPr lang="en-US" sz="2800" dirty="0" err="1">
                <a:solidFill>
                  <a:srgbClr val="000000"/>
                </a:solidFill>
              </a:rPr>
              <a:t>discípulos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medrosos</a:t>
            </a:r>
            <a:r>
              <a:rPr lang="en-US" sz="2800" dirty="0">
                <a:solidFill>
                  <a:srgbClr val="000000"/>
                </a:solidFill>
              </a:rPr>
              <a:t> e </a:t>
            </a:r>
            <a:r>
              <a:rPr lang="en-US" sz="2800" dirty="0" err="1">
                <a:solidFill>
                  <a:srgbClr val="000000"/>
                </a:solidFill>
              </a:rPr>
              <a:t>covardes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brotaram</a:t>
            </a:r>
            <a:r>
              <a:rPr lang="en-US" sz="2800" dirty="0">
                <a:solidFill>
                  <a:srgbClr val="000000"/>
                </a:solidFill>
              </a:rPr>
              <a:t> da </a:t>
            </a:r>
            <a:r>
              <a:rPr lang="en-US" sz="2800" dirty="0" err="1">
                <a:solidFill>
                  <a:srgbClr val="000000"/>
                </a:solidFill>
              </a:rPr>
              <a:t>experiência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seus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encontros</a:t>
            </a:r>
            <a:r>
              <a:rPr lang="en-US" sz="2800" dirty="0">
                <a:solidFill>
                  <a:srgbClr val="000000"/>
                </a:solidFill>
              </a:rPr>
              <a:t> com o </a:t>
            </a:r>
            <a:r>
              <a:rPr lang="en-US" sz="2800" dirty="0" err="1">
                <a:solidFill>
                  <a:srgbClr val="000000"/>
                </a:solidFill>
              </a:rPr>
              <a:t>Vivente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fórmula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utilizada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por</a:t>
            </a:r>
            <a:r>
              <a:rPr lang="en-US" sz="2800" dirty="0">
                <a:solidFill>
                  <a:srgbClr val="000000"/>
                </a:solidFill>
              </a:rPr>
              <a:t> Lucas para </a:t>
            </a:r>
            <a:r>
              <a:rPr lang="en-US" sz="2800" dirty="0" err="1">
                <a:solidFill>
                  <a:srgbClr val="000000"/>
                </a:solidFill>
              </a:rPr>
              <a:t>falar</a:t>
            </a:r>
            <a:r>
              <a:rPr lang="en-US" sz="2800" dirty="0">
                <a:solidFill>
                  <a:srgbClr val="000000"/>
                </a:solidFill>
              </a:rPr>
              <a:t> do </a:t>
            </a:r>
            <a:r>
              <a:rPr lang="en-US" sz="2800" dirty="0" err="1">
                <a:solidFill>
                  <a:srgbClr val="000000"/>
                </a:solidFill>
              </a:rPr>
              <a:t>Ressuscitado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28" name="Picture 4" descr="Ver a imagem de origem">
            <a:extLst>
              <a:ext uri="{FF2B5EF4-FFF2-40B4-BE49-F238E27FC236}">
                <a16:creationId xmlns:a16="http://schemas.microsoft.com/office/drawing/2014/main" id="{383D5258-7554-2948-7B3C-968B4D6BD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0901" y="624110"/>
            <a:ext cx="4845913" cy="59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43" y="1905000"/>
            <a:ext cx="6127031" cy="4773386"/>
          </a:xfrm>
        </p:spPr>
        <p:txBody>
          <a:bodyPr>
            <a:normAutofit/>
          </a:bodyPr>
          <a:lstStyle/>
          <a:p>
            <a:pPr>
              <a:buClr>
                <a:srgbClr val="BF7968"/>
              </a:buClr>
            </a:pP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dirty="0" err="1">
                <a:solidFill>
                  <a:srgbClr val="000000"/>
                </a:solidFill>
              </a:rPr>
              <a:t>escuta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como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foi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lembrada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apresentação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alguns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resultados</a:t>
            </a:r>
            <a:r>
              <a:rPr lang="en-US" sz="2400" dirty="0">
                <a:solidFill>
                  <a:srgbClr val="000000"/>
                </a:solidFill>
              </a:rPr>
              <a:t> da </a:t>
            </a:r>
            <a:r>
              <a:rPr lang="en-US" sz="2400" dirty="0" err="1">
                <a:solidFill>
                  <a:srgbClr val="000000"/>
                </a:solidFill>
              </a:rPr>
              <a:t>primeira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fase</a:t>
            </a:r>
            <a:r>
              <a:rPr lang="en-US" sz="2400" dirty="0">
                <a:solidFill>
                  <a:srgbClr val="000000"/>
                </a:solidFill>
              </a:rPr>
              <a:t> do </a:t>
            </a:r>
            <a:r>
              <a:rPr lang="en-US" sz="2400" dirty="0" err="1">
                <a:solidFill>
                  <a:srgbClr val="000000"/>
                </a:solidFill>
              </a:rPr>
              <a:t>sínodo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nas</a:t>
            </a:r>
            <a:r>
              <a:rPr lang="en-US" sz="2400" dirty="0">
                <a:solidFill>
                  <a:srgbClr val="000000"/>
                </a:solidFill>
              </a:rPr>
              <a:t> dioceses do Regional, leva em </a:t>
            </a:r>
            <a:r>
              <a:rPr lang="en-US" sz="2400" dirty="0" err="1">
                <a:solidFill>
                  <a:srgbClr val="000000"/>
                </a:solidFill>
              </a:rPr>
              <a:t>conta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os</a:t>
            </a:r>
            <a:r>
              <a:rPr lang="en-US" sz="2400" dirty="0">
                <a:solidFill>
                  <a:srgbClr val="000000"/>
                </a:solidFill>
              </a:rPr>
              <a:t> que “</a:t>
            </a:r>
            <a:r>
              <a:rPr lang="en-US" sz="2400" dirty="0" err="1">
                <a:solidFill>
                  <a:srgbClr val="000000"/>
                </a:solidFill>
              </a:rPr>
              <a:t>estão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dentro</a:t>
            </a:r>
            <a:r>
              <a:rPr lang="en-US" sz="2400" dirty="0">
                <a:solidFill>
                  <a:srgbClr val="000000"/>
                </a:solidFill>
              </a:rPr>
              <a:t>”, em </a:t>
            </a:r>
            <a:r>
              <a:rPr lang="en-US" sz="2400" dirty="0" err="1">
                <a:solidFill>
                  <a:srgbClr val="000000"/>
                </a:solidFill>
              </a:rPr>
              <a:t>geral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figurados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membros</a:t>
            </a:r>
            <a:r>
              <a:rPr lang="en-US" sz="2400" dirty="0">
                <a:solidFill>
                  <a:srgbClr val="000000"/>
                </a:solidFill>
              </a:rPr>
              <a:t> da </a:t>
            </a:r>
            <a:r>
              <a:rPr lang="en-US" sz="2400" dirty="0" err="1">
                <a:solidFill>
                  <a:srgbClr val="000000"/>
                </a:solidFill>
              </a:rPr>
              <a:t>hierarquia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nos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leigos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movimentos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pastorais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BF7968"/>
              </a:buClr>
            </a:pPr>
            <a:r>
              <a:rPr lang="en-US" sz="2400" dirty="0">
                <a:solidFill>
                  <a:srgbClr val="000000"/>
                </a:solidFill>
              </a:rPr>
              <a:t>O Papa Francisco </a:t>
            </a:r>
            <a:r>
              <a:rPr lang="en-US" sz="2400" dirty="0" err="1">
                <a:solidFill>
                  <a:srgbClr val="000000"/>
                </a:solidFill>
              </a:rPr>
              <a:t>afirma</a:t>
            </a:r>
            <a:r>
              <a:rPr lang="en-US" sz="2400" dirty="0">
                <a:solidFill>
                  <a:srgbClr val="000000"/>
                </a:solidFill>
              </a:rPr>
              <a:t> que a </a:t>
            </a:r>
            <a:r>
              <a:rPr lang="en-US" sz="2400" dirty="0" err="1">
                <a:solidFill>
                  <a:srgbClr val="000000"/>
                </a:solidFill>
              </a:rPr>
              <a:t>lógica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sinodal</a:t>
            </a:r>
            <a:r>
              <a:rPr lang="en-US" sz="2400" dirty="0">
                <a:solidFill>
                  <a:srgbClr val="000000"/>
                </a:solidFill>
              </a:rPr>
              <a:t> é o </a:t>
            </a:r>
            <a:r>
              <a:rPr lang="en-US" sz="2400" dirty="0" err="1">
                <a:solidFill>
                  <a:srgbClr val="000000"/>
                </a:solidFill>
              </a:rPr>
              <a:t>caminho</a:t>
            </a:r>
            <a:r>
              <a:rPr lang="en-US" sz="2400" dirty="0">
                <a:solidFill>
                  <a:srgbClr val="000000"/>
                </a:solidFill>
              </a:rPr>
              <a:t> da </a:t>
            </a:r>
            <a:r>
              <a:rPr lang="en-US" sz="2400" dirty="0" err="1">
                <a:solidFill>
                  <a:srgbClr val="000000"/>
                </a:solidFill>
              </a:rPr>
              <a:t>Igreja</a:t>
            </a:r>
            <a:r>
              <a:rPr lang="en-US" sz="2400" dirty="0">
                <a:solidFill>
                  <a:srgbClr val="000000"/>
                </a:solidFill>
              </a:rPr>
              <a:t> do </a:t>
            </a:r>
            <a:r>
              <a:rPr lang="en-US" sz="2400" dirty="0" err="1">
                <a:solidFill>
                  <a:srgbClr val="000000"/>
                </a:solidFill>
              </a:rPr>
              <a:t>futuro</a:t>
            </a:r>
            <a:r>
              <a:rPr lang="en-US" sz="2400" dirty="0">
                <a:solidFill>
                  <a:srgbClr val="000000"/>
                </a:solidFill>
              </a:rPr>
              <a:t>. Mas </a:t>
            </a:r>
            <a:r>
              <a:rPr lang="en-US" sz="2400" dirty="0" err="1">
                <a:solidFill>
                  <a:srgbClr val="000000"/>
                </a:solidFill>
              </a:rPr>
              <a:t>ele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busca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imprimi</a:t>
            </a:r>
            <a:r>
              <a:rPr lang="en-US" sz="2400" dirty="0">
                <a:solidFill>
                  <a:srgbClr val="000000"/>
                </a:solidFill>
              </a:rPr>
              <a:t>-la </a:t>
            </a:r>
            <a:r>
              <a:rPr lang="en-US" sz="2400" dirty="0" err="1">
                <a:solidFill>
                  <a:srgbClr val="000000"/>
                </a:solidFill>
              </a:rPr>
              <a:t>nos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processos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eclesiais</a:t>
            </a:r>
            <a:r>
              <a:rPr lang="en-US" sz="2400" dirty="0">
                <a:solidFill>
                  <a:srgbClr val="000000"/>
                </a:solidFill>
              </a:rPr>
              <a:t> do </a:t>
            </a:r>
            <a:r>
              <a:rPr lang="en-US" sz="2400" dirty="0" err="1">
                <a:solidFill>
                  <a:srgbClr val="000000"/>
                </a:solidFill>
              </a:rPr>
              <a:t>presente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074" name="Picture 2" descr="Ver a imagem de origem">
            <a:extLst>
              <a:ext uri="{FF2B5EF4-FFF2-40B4-BE49-F238E27FC236}">
                <a16:creationId xmlns:a16="http://schemas.microsoft.com/office/drawing/2014/main" id="{E78DFAED-FD6B-D396-44C2-96EC940A7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130" y="2286000"/>
            <a:ext cx="5451627" cy="29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1" y="1905001"/>
            <a:ext cx="6047015" cy="4757056"/>
          </a:xfrm>
        </p:spPr>
        <p:txBody>
          <a:bodyPr>
            <a:normAutofit lnSpcReduction="10000"/>
          </a:bodyPr>
          <a:lstStyle/>
          <a:p>
            <a:pPr>
              <a:buClr>
                <a:srgbClr val="BF7968"/>
              </a:buClr>
            </a:pPr>
            <a:r>
              <a:rPr lang="en-US" sz="2800" dirty="0" err="1">
                <a:solidFill>
                  <a:srgbClr val="000000"/>
                </a:solidFill>
              </a:rPr>
              <a:t>Provavelmente</a:t>
            </a:r>
            <a:r>
              <a:rPr lang="en-US" sz="2800" dirty="0">
                <a:solidFill>
                  <a:srgbClr val="000000"/>
                </a:solidFill>
              </a:rPr>
              <a:t> o </a:t>
            </a:r>
            <a:r>
              <a:rPr lang="en-US" sz="2800" dirty="0" err="1">
                <a:solidFill>
                  <a:srgbClr val="000000"/>
                </a:solidFill>
              </a:rPr>
              <a:t>maior</a:t>
            </a:r>
            <a:r>
              <a:rPr lang="en-US" sz="2800" dirty="0">
                <a:solidFill>
                  <a:srgbClr val="000000"/>
                </a:solidFill>
              </a:rPr>
              <a:t> deficit da “</a:t>
            </a:r>
            <a:r>
              <a:rPr lang="en-US" sz="2800" dirty="0" err="1">
                <a:solidFill>
                  <a:srgbClr val="000000"/>
                </a:solidFill>
              </a:rPr>
              <a:t>subjetividade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vulnerável</a:t>
            </a:r>
            <a:r>
              <a:rPr lang="en-US" sz="2800" dirty="0">
                <a:solidFill>
                  <a:srgbClr val="000000"/>
                </a:solidFill>
              </a:rPr>
              <a:t>” </a:t>
            </a:r>
            <a:r>
              <a:rPr lang="en-US" sz="2800" dirty="0" err="1">
                <a:solidFill>
                  <a:srgbClr val="000000"/>
                </a:solidFill>
              </a:rPr>
              <a:t>ou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frágil</a:t>
            </a:r>
            <a:r>
              <a:rPr lang="en-US" sz="2800" dirty="0">
                <a:solidFill>
                  <a:srgbClr val="000000"/>
                </a:solidFill>
              </a:rPr>
              <a:t>” </a:t>
            </a:r>
            <a:r>
              <a:rPr lang="en-US" sz="2800" dirty="0" err="1">
                <a:solidFill>
                  <a:srgbClr val="000000"/>
                </a:solidFill>
              </a:rPr>
              <a:t>seja</a:t>
            </a:r>
            <a:r>
              <a:rPr lang="en-US" sz="2800" dirty="0">
                <a:solidFill>
                  <a:srgbClr val="000000"/>
                </a:solidFill>
              </a:rPr>
              <a:t> o da </a:t>
            </a:r>
            <a:r>
              <a:rPr lang="en-US" sz="2800" dirty="0" err="1">
                <a:solidFill>
                  <a:srgbClr val="000000"/>
                </a:solidFill>
              </a:rPr>
              <a:t>escuta</a:t>
            </a:r>
            <a:r>
              <a:rPr lang="en-US" sz="2800" dirty="0">
                <a:solidFill>
                  <a:srgbClr val="000000"/>
                </a:solidFill>
              </a:rPr>
              <a:t>. Não </a:t>
            </a:r>
            <a:r>
              <a:rPr lang="en-US" sz="2800" dirty="0" err="1">
                <a:solidFill>
                  <a:srgbClr val="000000"/>
                </a:solidFill>
              </a:rPr>
              <a:t>só</a:t>
            </a:r>
            <a:r>
              <a:rPr lang="en-US" sz="2800" dirty="0">
                <a:solidFill>
                  <a:srgbClr val="000000"/>
                </a:solidFill>
              </a:rPr>
              <a:t> é o que </a:t>
            </a:r>
            <a:r>
              <a:rPr lang="en-US" sz="2800" dirty="0" err="1">
                <a:solidFill>
                  <a:srgbClr val="000000"/>
                </a:solidFill>
              </a:rPr>
              <a:t>precisa</a:t>
            </a:r>
            <a:r>
              <a:rPr lang="en-US" sz="2800" dirty="0">
                <a:solidFill>
                  <a:srgbClr val="000000"/>
                </a:solidFill>
              </a:rPr>
              <a:t>, mas </a:t>
            </a:r>
            <a:r>
              <a:rPr lang="en-US" sz="2800" dirty="0" err="1">
                <a:solidFill>
                  <a:srgbClr val="000000"/>
                </a:solidFill>
              </a:rPr>
              <a:t>também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aquilo</a:t>
            </a:r>
            <a:r>
              <a:rPr lang="en-US" sz="2800" dirty="0">
                <a:solidFill>
                  <a:srgbClr val="000000"/>
                </a:solidFill>
              </a:rPr>
              <a:t> para o qual </a:t>
            </a:r>
            <a:r>
              <a:rPr lang="en-US" sz="2800" dirty="0" err="1">
                <a:solidFill>
                  <a:srgbClr val="000000"/>
                </a:solidFill>
              </a:rPr>
              <a:t>menos</a:t>
            </a:r>
            <a:r>
              <a:rPr lang="en-US" sz="2800" dirty="0">
                <a:solidFill>
                  <a:srgbClr val="000000"/>
                </a:solidFill>
              </a:rPr>
              <a:t> esta </a:t>
            </a:r>
            <a:r>
              <a:rPr lang="en-US" sz="2800" dirty="0" err="1">
                <a:solidFill>
                  <a:srgbClr val="000000"/>
                </a:solidFill>
              </a:rPr>
              <a:t>preparada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BF7968"/>
              </a:buClr>
            </a:pPr>
            <a:r>
              <a:rPr lang="en-US" sz="2800" dirty="0">
                <a:solidFill>
                  <a:srgbClr val="000000"/>
                </a:solidFill>
              </a:rPr>
              <a:t>O </a:t>
            </a:r>
            <a:r>
              <a:rPr lang="en-US" sz="2800" dirty="0" err="1">
                <a:solidFill>
                  <a:srgbClr val="000000"/>
                </a:solidFill>
              </a:rPr>
              <a:t>mesmo</a:t>
            </a:r>
            <a:r>
              <a:rPr lang="en-US" sz="2800" dirty="0">
                <a:solidFill>
                  <a:srgbClr val="000000"/>
                </a:solidFill>
              </a:rPr>
              <a:t> se </a:t>
            </a:r>
            <a:r>
              <a:rPr lang="en-US" sz="2800" dirty="0" err="1">
                <a:solidFill>
                  <a:srgbClr val="000000"/>
                </a:solidFill>
              </a:rPr>
              <a:t>pode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dizer</a:t>
            </a:r>
            <a:r>
              <a:rPr lang="en-US" sz="2800" dirty="0">
                <a:solidFill>
                  <a:srgbClr val="000000"/>
                </a:solidFill>
              </a:rPr>
              <a:t> da </a:t>
            </a:r>
            <a:r>
              <a:rPr lang="en-US" sz="2800" dirty="0" err="1">
                <a:solidFill>
                  <a:srgbClr val="000000"/>
                </a:solidFill>
              </a:rPr>
              <a:t>escuta</a:t>
            </a:r>
            <a:r>
              <a:rPr lang="en-US" sz="2800" dirty="0">
                <a:solidFill>
                  <a:srgbClr val="000000"/>
                </a:solidFill>
              </a:rPr>
              <a:t> dos </a:t>
            </a:r>
            <a:r>
              <a:rPr lang="en-US" sz="2800" dirty="0" err="1">
                <a:solidFill>
                  <a:srgbClr val="000000"/>
                </a:solidFill>
              </a:rPr>
              <a:t>clamores</a:t>
            </a:r>
            <a:r>
              <a:rPr lang="en-US" sz="2800" dirty="0">
                <a:solidFill>
                  <a:srgbClr val="000000"/>
                </a:solidFill>
              </a:rPr>
              <a:t> da “</a:t>
            </a:r>
            <a:r>
              <a:rPr lang="en-US" sz="2800" dirty="0" err="1">
                <a:solidFill>
                  <a:srgbClr val="000000"/>
                </a:solidFill>
              </a:rPr>
              <a:t>mãe</a:t>
            </a:r>
            <a:r>
              <a:rPr lang="en-US" sz="2800" dirty="0">
                <a:solidFill>
                  <a:srgbClr val="000000"/>
                </a:solidFill>
              </a:rPr>
              <a:t> terra” e de tantos </a:t>
            </a:r>
            <a:r>
              <a:rPr lang="en-US" sz="2800" dirty="0" err="1">
                <a:solidFill>
                  <a:srgbClr val="000000"/>
                </a:solidFill>
              </a:rPr>
              <a:t>clamores</a:t>
            </a:r>
            <a:r>
              <a:rPr lang="en-US" sz="2800" dirty="0">
                <a:solidFill>
                  <a:srgbClr val="000000"/>
                </a:solidFill>
              </a:rPr>
              <a:t> dos </a:t>
            </a:r>
            <a:r>
              <a:rPr lang="en-US" sz="2800" dirty="0" err="1">
                <a:solidFill>
                  <a:srgbClr val="000000"/>
                </a:solidFill>
              </a:rPr>
              <a:t>movimentos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sociais</a:t>
            </a:r>
            <a:r>
              <a:rPr lang="en-US" sz="2800" dirty="0">
                <a:solidFill>
                  <a:srgbClr val="000000"/>
                </a:solidFill>
              </a:rPr>
              <a:t> que </a:t>
            </a:r>
            <a:r>
              <a:rPr lang="en-US" sz="2800" dirty="0" err="1">
                <a:solidFill>
                  <a:srgbClr val="000000"/>
                </a:solidFill>
              </a:rPr>
              <a:t>lutam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direitos</a:t>
            </a:r>
            <a:r>
              <a:rPr lang="en-US" sz="2800" dirty="0">
                <a:solidFill>
                  <a:srgbClr val="000000"/>
                </a:solidFill>
              </a:rPr>
              <a:t> e </a:t>
            </a:r>
            <a:r>
              <a:rPr lang="en-US" sz="2800" dirty="0" err="1">
                <a:solidFill>
                  <a:srgbClr val="000000"/>
                </a:solidFill>
              </a:rPr>
              <a:t>reconhecimento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098" name="Picture 2" descr="Ver a imagem de origem">
            <a:extLst>
              <a:ext uri="{FF2B5EF4-FFF2-40B4-BE49-F238E27FC236}">
                <a16:creationId xmlns:a16="http://schemas.microsoft.com/office/drawing/2014/main" id="{4C423327-D5D2-D1DA-A3D1-A00A51C14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0374" y="1905000"/>
            <a:ext cx="5179484" cy="36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pt-BR" b="1"/>
              <a:t>Da fragilidade à esperança. Perspectivas para o agir pastoral</a:t>
            </a:r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5" name="Group 10254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0256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57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58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59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60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61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62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63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64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65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66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67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269" name="Group 10268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10270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71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72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73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74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75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76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77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78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79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80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81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0283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2062" y="2133600"/>
            <a:ext cx="9021330" cy="4438002"/>
          </a:xfrm>
        </p:spPr>
        <p:txBody>
          <a:bodyPr>
            <a:normAutofit/>
          </a:bodyPr>
          <a:lstStyle/>
          <a:p>
            <a:pPr>
              <a:buClr>
                <a:srgbClr val="BF7968"/>
              </a:buClr>
            </a:pPr>
            <a:r>
              <a:rPr lang="en-US" sz="2400" dirty="0"/>
              <a:t>A </a:t>
            </a:r>
            <a:r>
              <a:rPr lang="en-US" sz="2400" dirty="0" err="1"/>
              <a:t>Amoris</a:t>
            </a:r>
            <a:r>
              <a:rPr lang="en-US" sz="2400" dirty="0"/>
              <a:t> Laetitia, no </a:t>
            </a:r>
            <a:r>
              <a:rPr lang="en-US" sz="2400" dirty="0" err="1"/>
              <a:t>capítulo</a:t>
            </a:r>
            <a:r>
              <a:rPr lang="en-US" sz="2400" dirty="0"/>
              <a:t> 8, </a:t>
            </a:r>
            <a:r>
              <a:rPr lang="en-US" sz="2400" dirty="0" err="1"/>
              <a:t>tem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título</a:t>
            </a:r>
            <a:r>
              <a:rPr lang="en-US" sz="2400" dirty="0"/>
              <a:t>: </a:t>
            </a:r>
            <a:r>
              <a:rPr lang="en-US" sz="2400" dirty="0" err="1"/>
              <a:t>Acompanhar</a:t>
            </a:r>
            <a:r>
              <a:rPr lang="en-US" sz="2400" dirty="0"/>
              <a:t>, </a:t>
            </a:r>
            <a:r>
              <a:rPr lang="en-US" sz="2400" dirty="0" err="1"/>
              <a:t>Discernir</a:t>
            </a:r>
            <a:r>
              <a:rPr lang="en-US" sz="2400" dirty="0"/>
              <a:t> e </a:t>
            </a:r>
            <a:r>
              <a:rPr lang="en-US" sz="2400" dirty="0" err="1"/>
              <a:t>Integrar</a:t>
            </a:r>
            <a:r>
              <a:rPr lang="en-US" sz="2400" dirty="0"/>
              <a:t> a </a:t>
            </a:r>
            <a:r>
              <a:rPr lang="en-US" sz="2400" dirty="0" err="1"/>
              <a:t>fragilidade</a:t>
            </a:r>
            <a:r>
              <a:rPr lang="en-US" sz="2400" dirty="0"/>
              <a:t>.</a:t>
            </a:r>
          </a:p>
          <a:p>
            <a:pPr>
              <a:buClr>
                <a:srgbClr val="BF7968"/>
              </a:buClr>
            </a:pPr>
            <a:r>
              <a:rPr lang="en-US" sz="2400" dirty="0"/>
              <a:t>Essa </a:t>
            </a:r>
            <a:r>
              <a:rPr lang="en-US" sz="2400" dirty="0" err="1"/>
              <a:t>dinâmica</a:t>
            </a:r>
            <a:r>
              <a:rPr lang="en-US" sz="2400" dirty="0"/>
              <a:t> é, </a:t>
            </a:r>
            <a:r>
              <a:rPr lang="en-US" sz="2400" dirty="0" err="1"/>
              <a:t>talvez</a:t>
            </a:r>
            <a:r>
              <a:rPr lang="en-US" sz="2400" dirty="0"/>
              <a:t>, a que </a:t>
            </a:r>
            <a:r>
              <a:rPr lang="en-US" sz="2400" dirty="0" err="1"/>
              <a:t>necessita</a:t>
            </a:r>
            <a:r>
              <a:rPr lang="en-US" sz="2400" dirty="0"/>
              <a:t> ser </a:t>
            </a:r>
            <a:r>
              <a:rPr lang="en-US" sz="2400" dirty="0" err="1"/>
              <a:t>redescoberta</a:t>
            </a:r>
            <a:r>
              <a:rPr lang="en-US" sz="2400" dirty="0"/>
              <a:t> no </a:t>
            </a:r>
            <a:r>
              <a:rPr lang="en-US" sz="2400" dirty="0" err="1"/>
              <a:t>caminho</a:t>
            </a:r>
            <a:r>
              <a:rPr lang="en-US" sz="2400" dirty="0"/>
              <a:t> </a:t>
            </a:r>
            <a:r>
              <a:rPr lang="en-US" sz="2400" dirty="0" err="1"/>
              <a:t>sinodal</a:t>
            </a:r>
            <a:r>
              <a:rPr lang="en-US" sz="2400" dirty="0"/>
              <a:t> </a:t>
            </a:r>
            <a:r>
              <a:rPr lang="en-US" sz="2400" dirty="0" err="1"/>
              <a:t>proposto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Papa Francisco.</a:t>
            </a:r>
          </a:p>
          <a:p>
            <a:pPr>
              <a:buClr>
                <a:srgbClr val="BF7968"/>
              </a:buClr>
            </a:pPr>
            <a:r>
              <a:rPr lang="en-US" sz="2400" dirty="0"/>
              <a:t>Um dos </a:t>
            </a:r>
            <a:r>
              <a:rPr lang="en-US" sz="2400" dirty="0" err="1"/>
              <a:t>pontos</a:t>
            </a:r>
            <a:r>
              <a:rPr lang="en-US" sz="2400" dirty="0"/>
              <a:t> que </a:t>
            </a:r>
            <a:r>
              <a:rPr lang="en-US" sz="2400" dirty="0" err="1"/>
              <a:t>foi</a:t>
            </a:r>
            <a:r>
              <a:rPr lang="en-US" sz="2400" dirty="0"/>
              <a:t> </a:t>
            </a:r>
            <a:r>
              <a:rPr lang="en-US" sz="2400" dirty="0" err="1"/>
              <a:t>destacado</a:t>
            </a:r>
            <a:r>
              <a:rPr lang="en-US" sz="2400" dirty="0"/>
              <a:t> da </a:t>
            </a:r>
            <a:r>
              <a:rPr lang="en-US" sz="2400" dirty="0" err="1"/>
              <a:t>escuta</a:t>
            </a:r>
            <a:r>
              <a:rPr lang="en-US" sz="2400" dirty="0"/>
              <a:t> </a:t>
            </a:r>
            <a:r>
              <a:rPr lang="en-US" sz="2400" dirty="0" err="1"/>
              <a:t>sinodal</a:t>
            </a:r>
            <a:r>
              <a:rPr lang="en-US" sz="2400" dirty="0"/>
              <a:t> das </a:t>
            </a:r>
            <a:r>
              <a:rPr lang="en-US" sz="2400" dirty="0" err="1"/>
              <a:t>igrejas</a:t>
            </a:r>
            <a:r>
              <a:rPr lang="en-US" sz="2400" dirty="0"/>
              <a:t> do Regional é o do </a:t>
            </a:r>
            <a:r>
              <a:rPr lang="en-US" sz="2400" dirty="0" err="1"/>
              <a:t>acolhimento</a:t>
            </a:r>
            <a:r>
              <a:rPr lang="en-US" sz="2400" dirty="0"/>
              <a:t>. Como </a:t>
            </a:r>
            <a:r>
              <a:rPr lang="en-US" sz="2400" dirty="0" err="1"/>
              <a:t>foi</a:t>
            </a:r>
            <a:r>
              <a:rPr lang="en-US" sz="2400" dirty="0"/>
              <a:t> </a:t>
            </a:r>
            <a:r>
              <a:rPr lang="en-US" sz="2400" dirty="0" err="1"/>
              <a:t>dito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um </a:t>
            </a:r>
            <a:r>
              <a:rPr lang="en-US" sz="2400" dirty="0" err="1"/>
              <a:t>grupo</a:t>
            </a:r>
            <a:r>
              <a:rPr lang="en-US" sz="2400" dirty="0"/>
              <a:t> </a:t>
            </a:r>
            <a:r>
              <a:rPr lang="en-US" sz="2400" dirty="0" err="1"/>
              <a:t>ontem</a:t>
            </a:r>
            <a:r>
              <a:rPr lang="en-US" sz="2400" dirty="0"/>
              <a:t>, </a:t>
            </a:r>
            <a:r>
              <a:rPr lang="en-US" sz="2400" dirty="0" err="1"/>
              <a:t>não</a:t>
            </a:r>
            <a:r>
              <a:rPr lang="en-US" sz="2400" dirty="0"/>
              <a:t> se </a:t>
            </a:r>
            <a:r>
              <a:rPr lang="en-US" sz="2400" dirty="0" err="1"/>
              <a:t>trata</a:t>
            </a:r>
            <a:r>
              <a:rPr lang="en-US" sz="2400" dirty="0"/>
              <a:t> </a:t>
            </a:r>
            <a:r>
              <a:rPr lang="en-US" sz="2400" dirty="0" err="1"/>
              <a:t>somente</a:t>
            </a:r>
            <a:r>
              <a:rPr lang="en-US" sz="2400" dirty="0"/>
              <a:t> de </a:t>
            </a:r>
            <a:r>
              <a:rPr lang="en-US" sz="2400" dirty="0" err="1"/>
              <a:t>acolher</a:t>
            </a:r>
            <a:r>
              <a:rPr lang="en-US" sz="2400" dirty="0"/>
              <a:t> as </a:t>
            </a:r>
            <a:r>
              <a:rPr lang="en-US" sz="2400" dirty="0" err="1"/>
              <a:t>pessoas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porta da </a:t>
            </a:r>
            <a:r>
              <a:rPr lang="en-US" sz="2400" dirty="0" err="1"/>
              <a:t>Igreja</a:t>
            </a:r>
            <a:r>
              <a:rPr lang="en-US" sz="2400" dirty="0"/>
              <a:t>, mas de ser </a:t>
            </a:r>
            <a:r>
              <a:rPr lang="en-US" sz="2400" dirty="0" err="1"/>
              <a:t>capaz</a:t>
            </a:r>
            <a:r>
              <a:rPr lang="en-US" sz="2400" dirty="0"/>
              <a:t> de Ejercicios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encontro</a:t>
            </a:r>
            <a:r>
              <a:rPr lang="en-US" sz="2400" dirty="0"/>
              <a:t> delas.</a:t>
            </a:r>
          </a:p>
        </p:txBody>
      </p:sp>
    </p:spTree>
    <p:extLst>
      <p:ext uri="{BB962C8B-B14F-4D97-AF65-F5344CB8AC3E}">
        <p14:creationId xmlns:p14="http://schemas.microsoft.com/office/powerpoint/2010/main" val="30029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905001"/>
            <a:ext cx="6553199" cy="4806042"/>
          </a:xfrm>
        </p:spPr>
        <p:txBody>
          <a:bodyPr>
            <a:normAutofit lnSpcReduction="10000"/>
          </a:bodyPr>
          <a:lstStyle/>
          <a:p>
            <a:pPr>
              <a:buClr>
                <a:srgbClr val="BF7968"/>
              </a:buClr>
            </a:pP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dirty="0" err="1">
                <a:solidFill>
                  <a:srgbClr val="000000"/>
                </a:solidFill>
              </a:rPr>
              <a:t>saída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não</a:t>
            </a:r>
            <a:r>
              <a:rPr lang="en-US" sz="2400" dirty="0">
                <a:solidFill>
                  <a:srgbClr val="000000"/>
                </a:solidFill>
              </a:rPr>
              <a:t> é </a:t>
            </a:r>
            <a:r>
              <a:rPr lang="en-US" sz="2400" dirty="0" err="1">
                <a:solidFill>
                  <a:srgbClr val="000000"/>
                </a:solidFill>
              </a:rPr>
              <a:t>uma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saída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rumo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Trata</a:t>
            </a:r>
            <a:r>
              <a:rPr lang="en-US" sz="2400" dirty="0">
                <a:solidFill>
                  <a:srgbClr val="000000"/>
                </a:solidFill>
              </a:rPr>
              <a:t>-se de </a:t>
            </a:r>
            <a:r>
              <a:rPr lang="en-US" sz="2400" dirty="0" err="1">
                <a:solidFill>
                  <a:srgbClr val="000000"/>
                </a:solidFill>
              </a:rPr>
              <a:t>ir</a:t>
            </a:r>
            <a:r>
              <a:rPr lang="en-US" sz="2400" dirty="0">
                <a:solidFill>
                  <a:srgbClr val="000000"/>
                </a:solidFill>
              </a:rPr>
              <a:t> em </a:t>
            </a:r>
            <a:r>
              <a:rPr lang="en-US" sz="2400" dirty="0" err="1">
                <a:solidFill>
                  <a:srgbClr val="000000"/>
                </a:solidFill>
              </a:rPr>
              <a:t>direção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às</a:t>
            </a:r>
            <a:r>
              <a:rPr lang="en-US" sz="2400" dirty="0">
                <a:solidFill>
                  <a:srgbClr val="000000"/>
                </a:solidFill>
              </a:rPr>
              <a:t> “</a:t>
            </a:r>
            <a:r>
              <a:rPr lang="en-US" sz="2400" dirty="0" err="1">
                <a:solidFill>
                  <a:srgbClr val="000000"/>
                </a:solidFill>
              </a:rPr>
              <a:t>periferias</a:t>
            </a:r>
            <a:r>
              <a:rPr lang="en-US" sz="2400" dirty="0">
                <a:solidFill>
                  <a:srgbClr val="000000"/>
                </a:solidFill>
              </a:rPr>
              <a:t>”, </a:t>
            </a:r>
            <a:r>
              <a:rPr lang="en-US" sz="2400" dirty="0" err="1">
                <a:solidFill>
                  <a:srgbClr val="000000"/>
                </a:solidFill>
              </a:rPr>
              <a:t>geográficas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dirty="0" err="1">
                <a:solidFill>
                  <a:srgbClr val="000000"/>
                </a:solidFill>
              </a:rPr>
              <a:t>existenciais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BF7968"/>
              </a:buClr>
            </a:pPr>
            <a:r>
              <a:rPr lang="en-US" sz="2400" dirty="0" err="1">
                <a:solidFill>
                  <a:srgbClr val="000000"/>
                </a:solidFill>
              </a:rPr>
              <a:t>Ontem</a:t>
            </a:r>
            <a:r>
              <a:rPr lang="en-US" sz="2400" dirty="0">
                <a:solidFill>
                  <a:srgbClr val="000000"/>
                </a:solidFill>
              </a:rPr>
              <a:t> me </a:t>
            </a:r>
            <a:r>
              <a:rPr lang="en-US" sz="2400" dirty="0" err="1">
                <a:solidFill>
                  <a:srgbClr val="000000"/>
                </a:solidFill>
              </a:rPr>
              <a:t>chamou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muito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atenção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insistência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alguns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grupos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“</a:t>
            </a:r>
            <a:r>
              <a:rPr lang="en-US" sz="2400" dirty="0" err="1">
                <a:solidFill>
                  <a:srgbClr val="000000"/>
                </a:solidFill>
              </a:rPr>
              <a:t>opção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pelos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pobres</a:t>
            </a:r>
            <a:r>
              <a:rPr lang="en-US" sz="2400" dirty="0">
                <a:solidFill>
                  <a:srgbClr val="000000"/>
                </a:solidFill>
              </a:rPr>
              <a:t>”. Na </a:t>
            </a:r>
            <a:r>
              <a:rPr lang="en-US" sz="2400" dirty="0" err="1">
                <a:solidFill>
                  <a:srgbClr val="000000"/>
                </a:solidFill>
              </a:rPr>
              <a:t>Análise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Conjuntura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Eclesial</a:t>
            </a:r>
            <a:r>
              <a:rPr lang="en-US" sz="2400" dirty="0">
                <a:solidFill>
                  <a:srgbClr val="000000"/>
                </a:solidFill>
              </a:rPr>
              <a:t> que </a:t>
            </a:r>
            <a:r>
              <a:rPr lang="en-US" sz="2400" dirty="0" err="1">
                <a:solidFill>
                  <a:srgbClr val="000000"/>
                </a:solidFill>
              </a:rPr>
              <a:t>apresentei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Bispos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Assembleia do final de </a:t>
            </a:r>
            <a:r>
              <a:rPr lang="en-US" sz="2400" dirty="0" err="1">
                <a:solidFill>
                  <a:srgbClr val="000000"/>
                </a:solidFill>
              </a:rPr>
              <a:t>outubro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dizia</a:t>
            </a:r>
            <a:r>
              <a:rPr lang="en-US" sz="2400" dirty="0">
                <a:solidFill>
                  <a:srgbClr val="000000"/>
                </a:solidFill>
              </a:rPr>
              <a:t> que </a:t>
            </a:r>
            <a:r>
              <a:rPr lang="en-US" sz="2400" dirty="0" err="1">
                <a:solidFill>
                  <a:srgbClr val="000000"/>
                </a:solidFill>
              </a:rPr>
              <a:t>que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foi</a:t>
            </a:r>
            <a:r>
              <a:rPr lang="en-US" sz="2400" dirty="0">
                <a:solidFill>
                  <a:srgbClr val="000000"/>
                </a:solidFill>
              </a:rPr>
              <a:t> para as </a:t>
            </a:r>
            <a:r>
              <a:rPr lang="en-US" sz="2400" dirty="0" err="1">
                <a:solidFill>
                  <a:srgbClr val="000000"/>
                </a:solidFill>
              </a:rPr>
              <a:t>periferias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foram</a:t>
            </a:r>
            <a:r>
              <a:rPr lang="en-US" sz="2400" dirty="0">
                <a:solidFill>
                  <a:srgbClr val="000000"/>
                </a:solidFill>
              </a:rPr>
              <a:t> as </a:t>
            </a:r>
            <a:r>
              <a:rPr lang="en-US" sz="2400" dirty="0" err="1">
                <a:solidFill>
                  <a:srgbClr val="000000"/>
                </a:solidFill>
              </a:rPr>
              <a:t>igrejas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evangélicas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pobres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estão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Igreja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católica</a:t>
            </a:r>
            <a:r>
              <a:rPr lang="en-US" sz="2400" dirty="0">
                <a:solidFill>
                  <a:srgbClr val="000000"/>
                </a:solidFill>
              </a:rPr>
              <a:t>, mas </a:t>
            </a:r>
            <a:r>
              <a:rPr lang="en-US" sz="2400" dirty="0" err="1">
                <a:solidFill>
                  <a:srgbClr val="000000"/>
                </a:solidFill>
              </a:rPr>
              <a:t>nas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pentecostais</a:t>
            </a:r>
            <a:r>
              <a:rPr lang="en-US" sz="2400" dirty="0">
                <a:solidFill>
                  <a:srgbClr val="000000"/>
                </a:solidFill>
              </a:rPr>
              <a:t>, que </a:t>
            </a:r>
            <a:r>
              <a:rPr lang="en-US" sz="2400" dirty="0" err="1">
                <a:solidFill>
                  <a:srgbClr val="000000"/>
                </a:solidFill>
              </a:rPr>
              <a:t>têm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experiência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acolhida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muito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importante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122" name="Picture 2" descr="Ver a imagem de origem">
            <a:extLst>
              <a:ext uri="{FF2B5EF4-FFF2-40B4-BE49-F238E27FC236}">
                <a16:creationId xmlns:a16="http://schemas.microsoft.com/office/drawing/2014/main" id="{585F79D4-2A04-8CB1-0388-22DE455B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003" y="2673298"/>
            <a:ext cx="5076826" cy="30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905000"/>
            <a:ext cx="6155871" cy="4675414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solidFill>
                  <a:srgbClr val="000000"/>
                </a:solidFill>
              </a:rPr>
              <a:t>Grande parte das Igrejas evangélicas que atuam junto aos mais pobres são pequenas igrejas. Encontram-se aos milhares nas periferias, reunindo, às vezes, grupos de 20 a 30 pessoas, como as CEBs em suas origens.</a:t>
            </a:r>
          </a:p>
          <a:p>
            <a:r>
              <a:rPr lang="pt-BR" sz="2400" dirty="0">
                <a:solidFill>
                  <a:srgbClr val="000000"/>
                </a:solidFill>
              </a:rPr>
              <a:t>Realizam cultos que exploram o lado emotivo, em geral relacionando às experiências das fragilidades mais elementares da vida, como problemas de relacionamento familiar, desemprego, alcoolismo, drogas.</a:t>
            </a:r>
            <a:r>
              <a:rPr lang="pt-BR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146" name="Picture 2" descr="Ver a imagem de origem">
            <a:extLst>
              <a:ext uri="{FF2B5EF4-FFF2-40B4-BE49-F238E27FC236}">
                <a16:creationId xmlns:a16="http://schemas.microsoft.com/office/drawing/2014/main" id="{75AC84A6-A82E-5C59-D0F1-5CBB250D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7717" y="2932086"/>
            <a:ext cx="5223784" cy="218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43" y="1905000"/>
            <a:ext cx="6127031" cy="4675414"/>
          </a:xfrm>
        </p:spPr>
        <p:txBody>
          <a:bodyPr>
            <a:normAutofit fontScale="92500"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Tentam trazer alguns elementos do imaginário religioso do povo, que acredita na ação milagrosa de Deus na vida, através dos dons do Espírito: línguas, curas, exorcismos.</a:t>
            </a:r>
          </a:p>
          <a:p>
            <a:r>
              <a:rPr lang="pt-BR" sz="2800" dirty="0">
                <a:solidFill>
                  <a:srgbClr val="000000"/>
                </a:solidFill>
              </a:rPr>
              <a:t>Duas perspectivas têm impactado o mundo evangélico dito neopentecostal, a da chamada teologia da prosperidade e da teologia do domínio.</a:t>
            </a:r>
            <a:endParaRPr lang="pt-BR" sz="2000" dirty="0">
              <a:solidFill>
                <a:srgbClr val="000000"/>
              </a:solidFill>
            </a:endParaRPr>
          </a:p>
        </p:txBody>
      </p:sp>
      <p:pic>
        <p:nvPicPr>
          <p:cNvPr id="7170" name="Picture 2" descr="Ver a imagem de origem">
            <a:extLst>
              <a:ext uri="{FF2B5EF4-FFF2-40B4-BE49-F238E27FC236}">
                <a16:creationId xmlns:a16="http://schemas.microsoft.com/office/drawing/2014/main" id="{CE8ABDE5-44CD-6B9A-D494-4E92942AF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130" y="1681819"/>
            <a:ext cx="5451627" cy="40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 b="1"/>
              <a:t>Da fragilidade à esperança. Perspectivas para o agir pastoral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Colinas agrícolas onduladas ao pôr do sol">
            <a:extLst>
              <a:ext uri="{FF2B5EF4-FFF2-40B4-BE49-F238E27FC236}">
                <a16:creationId xmlns:a16="http://schemas.microsoft.com/office/drawing/2014/main" id="{77BEC721-E834-EFD6-9C70-C9C9D40EA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47" r="34673" b="-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548" y="2024279"/>
            <a:ext cx="8708623" cy="4593452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Alguns teólogos e estudiosos de religião têm mostrado o que se chama de “afinidade eletiva” entre neopentecostalismo e os valores do mundo neoliberal, consumista. Em parte isso se verifica nas teologias da prosperidade e do domínio, que, mais que à fuga do mundo, convidam ao “domínio” do mundo e ao sucesso na vida. Segundo essas leituras, Deus quer o sucesso, também financeiro, do fiel. Por isso, é importante deixar a atitude passiva e ir em busca daquilo que Deus quer lhe dar.</a:t>
            </a:r>
          </a:p>
          <a:p>
            <a:r>
              <a:rPr lang="pt-BR" sz="2400" dirty="0"/>
              <a:t>Esse tipo de perspectiva é o mesmo do mundo liberal, que quer produzir consumidores de seus bens e serviços.</a:t>
            </a:r>
          </a:p>
        </p:txBody>
      </p:sp>
    </p:spTree>
    <p:extLst>
      <p:ext uri="{BB962C8B-B14F-4D97-AF65-F5344CB8AC3E}">
        <p14:creationId xmlns:p14="http://schemas.microsoft.com/office/powerpoint/2010/main" val="17568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1723915" cy="483869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Os dons valorizados pelos pentecostais, a saber, línguas, cura e exorcismos, retomam, em parte, algo das práticas de Jesus, que curava, expulsava demônios e incluía as pessoas tidas como pecadoras ou vítimas de algum tipo de marginalização, o que, sob certo ponto de vista, corresponde ao dom das línguas.</a:t>
            </a:r>
          </a:p>
          <a:p>
            <a:r>
              <a:rPr lang="pt-BR" sz="2800" dirty="0">
                <a:solidFill>
                  <a:srgbClr val="000000"/>
                </a:solidFill>
              </a:rPr>
              <a:t>Também se dá a palavra e se valoriza muito cada fiel nas práticas evangélicas, algo parecido que acontecia com as CEBs, que davam protagonismo forte aos membros da comunidade, tendo sido uma escola de formação de lideranças e também de formação ao exercício da cidadania. </a:t>
            </a:r>
          </a:p>
        </p:txBody>
      </p:sp>
    </p:spTree>
    <p:extLst>
      <p:ext uri="{BB962C8B-B14F-4D97-AF65-F5344CB8AC3E}">
        <p14:creationId xmlns:p14="http://schemas.microsoft.com/office/powerpoint/2010/main" val="36581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1723915" cy="4838699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Dois elementos marcam a experiência “religiosa” ou “espiritual” pentecostal: o “encontro” com Jesus e o sentir-se agraciado com alguns de seus dons.</a:t>
            </a:r>
          </a:p>
          <a:p>
            <a:r>
              <a:rPr lang="pt-BR" sz="2800" dirty="0">
                <a:solidFill>
                  <a:srgbClr val="000000"/>
                </a:solidFill>
              </a:rPr>
              <a:t>Em parte, essa experiência recolhe algo daqueles dois lugares a partir dos quais o Novo Testamento também pensou a ação salvífica do Ressuscitado: 1. A que encontra na Cruz-Ressurreição o lugar a partir do qual pensar radicalmente a própria fragilidade, traduzida em termos de “salvação”; 2. A que valoriza essa salvação na vida através dos dons do Espírito, que agiam também em Jesus pelas curas, exorcismos e acolhida de marginalizados e pecadores. </a:t>
            </a:r>
          </a:p>
        </p:txBody>
      </p:sp>
    </p:spTree>
    <p:extLst>
      <p:ext uri="{BB962C8B-B14F-4D97-AF65-F5344CB8AC3E}">
        <p14:creationId xmlns:p14="http://schemas.microsoft.com/office/powerpoint/2010/main" val="27854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1723915" cy="483869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Voltando aos três termos a partir dos quais o Papa Francisco propõe a pastoral para situações de fragilidade na família, penso que podem ser referência para pensar uma pedagogia da pastoral que leva em conta a fragilidade do indivíduo pós-moderno, da casa comum ameaçada e das relações nas quais todos estamos todos envolvidos no dia a dia: sociais, políticas, econômicas, de gênero e inter-raciais. </a:t>
            </a:r>
          </a:p>
          <a:p>
            <a:r>
              <a:rPr lang="pt-BR" sz="2800" dirty="0">
                <a:solidFill>
                  <a:srgbClr val="000000"/>
                </a:solidFill>
              </a:rPr>
              <a:t>Acompanhar, Discernir e Integrar a fragilidade: aí estão os passos necessários para os processos pastorais a serem assumidos na caminhada eclesial. Como efetivá-los?</a:t>
            </a:r>
          </a:p>
        </p:txBody>
      </p:sp>
    </p:spTree>
    <p:extLst>
      <p:ext uri="{BB962C8B-B14F-4D97-AF65-F5344CB8AC3E}">
        <p14:creationId xmlns:p14="http://schemas.microsoft.com/office/powerpoint/2010/main" val="41613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35" y="553022"/>
            <a:ext cx="4742279" cy="105875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sz="2400" b="1" dirty="0"/>
              <a:t>Da fragilidade à esperança. Perspectivas para o agir pastoral</a:t>
            </a:r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616529"/>
            <a:ext cx="6041571" cy="4688449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Para pensar o horizonte da esperança nesses tempos de tanta fragilidade, proponho um retorno ao caminho feito pelos discípulos, o da memória.</a:t>
            </a:r>
          </a:p>
          <a:p>
            <a:r>
              <a:rPr lang="pt-BR" sz="2800" dirty="0"/>
              <a:t>Nesse caminho, as mulheres tiveram um papel importante.</a:t>
            </a:r>
          </a:p>
          <a:p>
            <a:r>
              <a:rPr lang="pt-BR" sz="2800" dirty="0"/>
              <a:t>A literatura sapiencial já havia associado as mulheres à sabedoria, que busca descobrir o sentido no cotidiano.</a:t>
            </a:r>
          </a:p>
        </p:txBody>
      </p:sp>
      <p:pic>
        <p:nvPicPr>
          <p:cNvPr id="7170" name="Picture 2" descr="Ver a imagem de origem">
            <a:extLst>
              <a:ext uri="{FF2B5EF4-FFF2-40B4-BE49-F238E27FC236}">
                <a16:creationId xmlns:a16="http://schemas.microsoft.com/office/drawing/2014/main" id="{F9DA8752-35A9-7B64-ED85-9704699D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1286" y="645106"/>
            <a:ext cx="4987834" cy="56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1" y="1905000"/>
            <a:ext cx="5722899" cy="4742914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A caminhada pastoral dos anos 1970 até o início do novo milênio foi marcada pelos debates e, às vezes, embates, entre a experiência que vinha das CEBs, a prática de grande parte dos católicos, muitas vezes marcada pelas expressões da religiosidade popular, e os movimentos, dentre os quais a RCC.</a:t>
            </a:r>
            <a:r>
              <a:rPr lang="pt-BR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194" name="Picture 2" descr="Ver a imagem de origem">
            <a:extLst>
              <a:ext uri="{FF2B5EF4-FFF2-40B4-BE49-F238E27FC236}">
                <a16:creationId xmlns:a16="http://schemas.microsoft.com/office/drawing/2014/main" id="{A52A20C0-AEF9-CD6A-22F7-A6582925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2788" y="1650953"/>
            <a:ext cx="5451627" cy="474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01" y="1905000"/>
            <a:ext cx="5994173" cy="4953000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Nos últimos anos, além dessas tendências, irrompeu na Igreja a presença de grupos tradicionalistas, com forte militância nas redes sociais, exercendo grande influência nos meios juvenis, trazendo.</a:t>
            </a:r>
          </a:p>
          <a:p>
            <a:r>
              <a:rPr lang="pt-BR" sz="2800" dirty="0">
                <a:solidFill>
                  <a:srgbClr val="000000"/>
                </a:solidFill>
              </a:rPr>
              <a:t>Grande parte da polarização que se encontra no interior da Igreja hoje é alimentada por esses grupos, associados a certos segmentos das novas comunidades de perfil carismático.</a:t>
            </a:r>
            <a:r>
              <a:rPr lang="pt-BR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42" name="Picture 2" descr="Ver a imagem de origem">
            <a:extLst>
              <a:ext uri="{FF2B5EF4-FFF2-40B4-BE49-F238E27FC236}">
                <a16:creationId xmlns:a16="http://schemas.microsoft.com/office/drawing/2014/main" id="{02ED53BB-D89A-2D5F-BE44-CEAAE458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130" y="2599314"/>
            <a:ext cx="5451627" cy="36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85" y="1905000"/>
            <a:ext cx="6452847" cy="4773386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Para pensar horizontes futuros na pastoral, é necessário não ignorar esses grupos.</a:t>
            </a:r>
          </a:p>
          <a:p>
            <a:r>
              <a:rPr lang="pt-BR" sz="2800" dirty="0">
                <a:solidFill>
                  <a:srgbClr val="000000"/>
                </a:solidFill>
              </a:rPr>
              <a:t>Ontem se falou de um “ecumenismo interno” na Igreja.</a:t>
            </a:r>
          </a:p>
          <a:p>
            <a:r>
              <a:rPr lang="pt-BR" sz="2800" dirty="0">
                <a:solidFill>
                  <a:srgbClr val="000000"/>
                </a:solidFill>
              </a:rPr>
              <a:t>A proposta sinodal do Papa Francisco é que todos sejam escutados. O primeiro momento do percurso pedagógico, o da acolhida, passa por essa escuta. </a:t>
            </a:r>
            <a:r>
              <a:rPr lang="pt-BR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220" name="Picture 4" descr="Ver a imagem de origem">
            <a:extLst>
              <a:ext uri="{FF2B5EF4-FFF2-40B4-BE49-F238E27FC236}">
                <a16:creationId xmlns:a16="http://schemas.microsoft.com/office/drawing/2014/main" id="{789649E8-5BAA-16AB-AA1F-79EB4408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44" y="1905000"/>
            <a:ext cx="5175772" cy="42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14" y="1714500"/>
            <a:ext cx="6025357" cy="5029199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O que mais dificulta a escuta é a incapacidade de ver que o outro tem algo a me dar, que pode me enriquecer. </a:t>
            </a:r>
          </a:p>
          <a:p>
            <a:r>
              <a:rPr lang="pt-BR" sz="2800" dirty="0">
                <a:solidFill>
                  <a:srgbClr val="000000"/>
                </a:solidFill>
              </a:rPr>
              <a:t>A ideia do deixar-se afetar, tem uma implicação muito grande.</a:t>
            </a:r>
          </a:p>
          <a:p>
            <a:r>
              <a:rPr lang="pt-BR" sz="2800" dirty="0">
                <a:solidFill>
                  <a:srgbClr val="000000"/>
                </a:solidFill>
              </a:rPr>
              <a:t>Nem todos participaram do primeiro passo do sínodo, por não concordarem com o caminho proposto pelo Papa, ou por viverem já uma espécie de cisma no interior da Igreja.</a:t>
            </a:r>
          </a:p>
        </p:txBody>
      </p:sp>
      <p:pic>
        <p:nvPicPr>
          <p:cNvPr id="11266" name="Picture 2" descr="Ver a imagem de origem">
            <a:extLst>
              <a:ext uri="{FF2B5EF4-FFF2-40B4-BE49-F238E27FC236}">
                <a16:creationId xmlns:a16="http://schemas.microsoft.com/office/drawing/2014/main" id="{F66D07CA-4901-B807-F44A-8EE63BCC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7372" y="1714500"/>
            <a:ext cx="5176158" cy="412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pt-BR" b="1"/>
              <a:t>Da fragilidade à esperança. Perspectivas para o agir pastoral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1" y="2133600"/>
            <a:ext cx="8351035" cy="4370196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A escuta de todos, condição prévia do acolhimento, é muitas vezes complicada. Ontem falou-se de conselhos, que funcionam, em geral em instâncias maiores, onde já se dá o discernimento dos rumos da pastoral. Em muitos lugares se iniciou a experiência da pastoral da escuta, que tem a ver, em parte, com acompanhamento espiritual. Como promover a escuta no seio das comunidades, marcadas por posições antagônicas?</a:t>
            </a:r>
          </a:p>
          <a:p>
            <a:r>
              <a:rPr lang="pt-BR" sz="2400" dirty="0"/>
              <a:t> Do ponto de vista teológico, talvez o caminho a ser feito é discernir se a experiência religiosa vivida pelo grupo coaduna-se com as duas formas a partir das quais o NT pensou a salvação: à luz da Cruz-Ressurreição; à luz da prática de Jesus junto aos doentes, possessos e excluídos.</a:t>
            </a:r>
          </a:p>
        </p:txBody>
      </p:sp>
    </p:spTree>
    <p:extLst>
      <p:ext uri="{BB962C8B-B14F-4D97-AF65-F5344CB8AC3E}">
        <p14:creationId xmlns:p14="http://schemas.microsoft.com/office/powerpoint/2010/main" val="18696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1723915" cy="483869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Sem querer simplificar demais, penso que um possível caminho de diálogo é perceber que em muitos movimentos eclesiais se oferece algo do tipo do caminho de Damasco no caso de Paulo. Ou seja, muita gente está buscando sentido para a vida e o encontra nas experiências fortes de oração, de efusão do Espírito, oferecida pelos movimentos de todo tipo.</a:t>
            </a:r>
          </a:p>
          <a:p>
            <a:r>
              <a:rPr lang="pt-BR" sz="2800" dirty="0">
                <a:solidFill>
                  <a:srgbClr val="000000"/>
                </a:solidFill>
              </a:rPr>
              <a:t>Essas experiências de encontro são as que remetem ao mistério da Cruz-Ressurreição, podendo ser porta para a conversão e uma forma de cura das muitas feridas e fragilidades vividas ao longo da vida. </a:t>
            </a:r>
          </a:p>
        </p:txBody>
      </p:sp>
    </p:spTree>
    <p:extLst>
      <p:ext uri="{BB962C8B-B14F-4D97-AF65-F5344CB8AC3E}">
        <p14:creationId xmlns:p14="http://schemas.microsoft.com/office/powerpoint/2010/main" val="37079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1723915" cy="4838699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Esse caminho precisa se inscrever na história, modelar um modo de ser crístico, ajudar a pessoa não só a ter os mesmos sentimentos de Cristo, mas seu modo de ser e agir. Para isso, o convite da volta à Galileia, ao agir de Jesus, que curava, expulsava demônios e acolhia pecadores e prostitutas, é fundamental. Não se trata de caminhos alternativos. </a:t>
            </a:r>
          </a:p>
          <a:p>
            <a:r>
              <a:rPr lang="pt-BR" sz="2800" dirty="0">
                <a:solidFill>
                  <a:srgbClr val="000000"/>
                </a:solidFill>
              </a:rPr>
              <a:t> O percurso pedagógico, que começa pela acolhida e pela escuta, deve ser capaz de reconhecer o que cada experiência traz para o bem da comunidade. </a:t>
            </a:r>
          </a:p>
          <a:p>
            <a:r>
              <a:rPr lang="pt-BR" sz="2800" dirty="0">
                <a:solidFill>
                  <a:srgbClr val="000000"/>
                </a:solidFill>
              </a:rPr>
              <a:t>O passo seguinte, o do discernimento e da integração, pode ser mais lento e necessitará da ação dos que na comunidade têm o carisma do discernimento para o bem de todos, os pastores. </a:t>
            </a:r>
          </a:p>
        </p:txBody>
      </p:sp>
    </p:spTree>
    <p:extLst>
      <p:ext uri="{BB962C8B-B14F-4D97-AF65-F5344CB8AC3E}">
        <p14:creationId xmlns:p14="http://schemas.microsoft.com/office/powerpoint/2010/main" val="15912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1723915" cy="483869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Além desse percurso da AL, penso também que os 4 princípios que deveriam nortear a pastoral social, como são apresentados na </a:t>
            </a:r>
            <a:r>
              <a:rPr lang="pt-BR" sz="2800" dirty="0" err="1">
                <a:solidFill>
                  <a:srgbClr val="000000"/>
                </a:solidFill>
              </a:rPr>
              <a:t>Evangelii</a:t>
            </a:r>
            <a:r>
              <a:rPr lang="pt-BR" sz="2800" dirty="0">
                <a:solidFill>
                  <a:srgbClr val="000000"/>
                </a:solidFill>
              </a:rPr>
              <a:t> </a:t>
            </a:r>
            <a:r>
              <a:rPr lang="pt-BR" sz="2800" dirty="0" err="1">
                <a:solidFill>
                  <a:srgbClr val="000000"/>
                </a:solidFill>
              </a:rPr>
              <a:t>gaudium</a:t>
            </a:r>
            <a:r>
              <a:rPr lang="pt-BR" sz="2800" dirty="0">
                <a:solidFill>
                  <a:srgbClr val="000000"/>
                </a:solidFill>
              </a:rPr>
              <a:t>: </a:t>
            </a:r>
          </a:p>
          <a:p>
            <a:r>
              <a:rPr lang="pt-BR" sz="2800" dirty="0">
                <a:solidFill>
                  <a:srgbClr val="000000"/>
                </a:solidFill>
              </a:rPr>
              <a:t>1. O tempo é superior ao espaço (EG 222-225) </a:t>
            </a:r>
          </a:p>
          <a:p>
            <a:r>
              <a:rPr lang="pt-BR" sz="2800" dirty="0">
                <a:solidFill>
                  <a:srgbClr val="000000"/>
                </a:solidFill>
              </a:rPr>
              <a:t>2. A unidade prevalece sobre o conflito (EG 226-230) </a:t>
            </a:r>
          </a:p>
          <a:p>
            <a:r>
              <a:rPr lang="pt-BR" sz="2800" dirty="0">
                <a:solidFill>
                  <a:srgbClr val="000000"/>
                </a:solidFill>
              </a:rPr>
              <a:t>3. A realidade é mais importante do que a ideia (231-233)</a:t>
            </a:r>
          </a:p>
          <a:p>
            <a:r>
              <a:rPr lang="pt-BR" sz="2800" dirty="0">
                <a:solidFill>
                  <a:srgbClr val="000000"/>
                </a:solidFill>
              </a:rPr>
              <a:t>4. O todo é superior à parte (234-237). </a:t>
            </a:r>
          </a:p>
        </p:txBody>
      </p:sp>
    </p:spTree>
    <p:extLst>
      <p:ext uri="{BB962C8B-B14F-4D97-AF65-F5344CB8AC3E}">
        <p14:creationId xmlns:p14="http://schemas.microsoft.com/office/powerpoint/2010/main" val="13216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1723915" cy="483869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Os elementos assinalados levam em conta como acolher, escutar, discernir e integrar as fragilidades de tantas fragilidades que emergem no interior do corpo eclesial.</a:t>
            </a:r>
          </a:p>
          <a:p>
            <a:r>
              <a:rPr lang="pt-BR" sz="2800" dirty="0">
                <a:solidFill>
                  <a:srgbClr val="000000"/>
                </a:solidFill>
              </a:rPr>
              <a:t>Porém, a Igreja não existe para si mesma. Ela é o corpo de Cristo no mundo e sua missão é ser sinal e sacramento do Reino no mundo, ou seja, sinal e presença da graça salvífica no seio da criação e nas diversas relações a partir das quais a sociedade se organiza.</a:t>
            </a:r>
          </a:p>
        </p:txBody>
      </p:sp>
    </p:spTree>
    <p:extLst>
      <p:ext uri="{BB962C8B-B14F-4D97-AF65-F5344CB8AC3E}">
        <p14:creationId xmlns:p14="http://schemas.microsoft.com/office/powerpoint/2010/main" val="6990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1723915" cy="4838699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Na EG, o Papa evoca, nos n. 209-216 as situações de fragilidade que a Igreja deveria estar particularmente atenta. Começa lembrando que Jesus se identificou com os “pequenos” e que “nós cristãos somos chamados a cuidar dos mais frágeis da terra”. Devemos estar atentos às “novas formas de pobreza e fragilidade” (os sem abrigo, toxicodependentes, refugiados, povos indígenas, idosos, migrantes, vítimas de tráfico, mulheres que padecem vários tipos de exclusão, os nascituros.</a:t>
            </a:r>
          </a:p>
          <a:p>
            <a:r>
              <a:rPr lang="pt-BR" sz="2800" dirty="0">
                <a:solidFill>
                  <a:srgbClr val="000000"/>
                </a:solidFill>
              </a:rPr>
              <a:t>A partir do n. 215, o Papa fala do conjunto da criação.</a:t>
            </a:r>
          </a:p>
          <a:p>
            <a:r>
              <a:rPr lang="pt-BR" sz="2800" dirty="0">
                <a:solidFill>
                  <a:srgbClr val="282828"/>
                </a:solidFill>
                <a:effectLst/>
                <a:latin typeface="+mj-lt"/>
                <a:ea typeface="Times New Roman" panose="02020603050405020304" pitchFamily="18" charset="0"/>
              </a:rPr>
              <a:t>Conclui com o n. 216: “Pequenos mas fortes no amor de Deus, como São Francisco de Assis, todos nós, cristãos, somos chamados a cuidar da fragilidade do povo e do mundo em que vivemos”</a:t>
            </a:r>
            <a:endParaRPr lang="pt-BR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23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90500"/>
            <a:ext cx="5294376" cy="11405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b="1" dirty="0"/>
              <a:t>Da fragilidade à esperança. Perspectivas para o agir pastoral</a:t>
            </a:r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2" y="1721564"/>
            <a:ext cx="5112857" cy="4425626"/>
          </a:xfrm>
        </p:spPr>
        <p:txBody>
          <a:bodyPr>
            <a:normAutofit/>
          </a:bodyPr>
          <a:lstStyle/>
          <a:p>
            <a:pPr marL="0" indent="0">
              <a:buClr>
                <a:srgbClr val="BF7968"/>
              </a:buClr>
              <a:buNone/>
            </a:pPr>
            <a:r>
              <a:rPr lang="en-US" sz="2800" dirty="0"/>
              <a:t>O </a:t>
            </a:r>
            <a:r>
              <a:rPr lang="en-US" sz="2800" dirty="0" err="1"/>
              <a:t>livro</a:t>
            </a:r>
            <a:r>
              <a:rPr lang="en-US" sz="2800" dirty="0"/>
              <a:t> dos </a:t>
            </a:r>
            <a:r>
              <a:rPr lang="en-US" sz="2800" dirty="0" err="1"/>
              <a:t>Macabeus</a:t>
            </a:r>
            <a:r>
              <a:rPr lang="en-US" sz="2800" dirty="0"/>
              <a:t> </a:t>
            </a:r>
            <a:r>
              <a:rPr lang="en-US" sz="2800" dirty="0" err="1"/>
              <a:t>tem</a:t>
            </a:r>
            <a:r>
              <a:rPr lang="en-US" sz="2800" dirty="0"/>
              <a:t> o </a:t>
            </a:r>
            <a:r>
              <a:rPr lang="en-US" sz="2800" dirty="0" err="1"/>
              <a:t>episódio</a:t>
            </a:r>
            <a:r>
              <a:rPr lang="en-US" sz="2800" dirty="0"/>
              <a:t> da </a:t>
            </a:r>
            <a:r>
              <a:rPr lang="en-US" sz="2800" dirty="0" err="1"/>
              <a:t>morte</a:t>
            </a:r>
            <a:r>
              <a:rPr lang="en-US" sz="2800" dirty="0"/>
              <a:t> dos </a:t>
            </a:r>
            <a:r>
              <a:rPr lang="en-US" sz="2800" dirty="0" err="1"/>
              <a:t>sete</a:t>
            </a:r>
            <a:r>
              <a:rPr lang="en-US" sz="2800" dirty="0"/>
              <a:t> </a:t>
            </a:r>
            <a:r>
              <a:rPr lang="en-US" sz="2800" dirty="0" err="1"/>
              <a:t>filhos</a:t>
            </a:r>
            <a:r>
              <a:rPr lang="en-US" sz="2800" dirty="0"/>
              <a:t> de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mulher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obedecerem</a:t>
            </a:r>
            <a:r>
              <a:rPr lang="en-US" sz="2800" dirty="0"/>
              <a:t> </a:t>
            </a:r>
            <a:r>
              <a:rPr lang="en-US" sz="2800" dirty="0" err="1"/>
              <a:t>às</a:t>
            </a:r>
            <a:r>
              <a:rPr lang="en-US" sz="2800" dirty="0"/>
              <a:t> </a:t>
            </a:r>
            <a:r>
              <a:rPr lang="en-US" sz="2800" dirty="0" err="1"/>
              <a:t>prescrições</a:t>
            </a:r>
            <a:r>
              <a:rPr lang="en-US" sz="2800" dirty="0"/>
              <a:t> da lei, que </a:t>
            </a:r>
            <a:r>
              <a:rPr lang="en-US" sz="2800" dirty="0" err="1"/>
              <a:t>atesta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das </a:t>
            </a:r>
            <a:r>
              <a:rPr lang="en-US" sz="2800" dirty="0" err="1"/>
              <a:t>ocorrências</a:t>
            </a:r>
            <a:r>
              <a:rPr lang="en-US" sz="2800" dirty="0"/>
              <a:t> </a:t>
            </a:r>
            <a:r>
              <a:rPr lang="en-US" sz="2800" dirty="0" err="1"/>
              <a:t>importantes</a:t>
            </a:r>
            <a:r>
              <a:rPr lang="en-US" sz="2800" dirty="0"/>
              <a:t> da </a:t>
            </a:r>
            <a:r>
              <a:rPr lang="en-US" sz="2800" dirty="0" err="1"/>
              <a:t>fé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ressurreição</a:t>
            </a:r>
            <a:r>
              <a:rPr lang="en-US" sz="2800" dirty="0"/>
              <a:t> no AT.</a:t>
            </a:r>
          </a:p>
          <a:p>
            <a:pPr marL="0" indent="0">
              <a:buClr>
                <a:srgbClr val="BF7968"/>
              </a:buClr>
              <a:buNone/>
            </a:pPr>
            <a:r>
              <a:rPr lang="en-US" sz="2800" dirty="0"/>
              <a:t>Ela </a:t>
            </a:r>
            <a:r>
              <a:rPr lang="en-US" sz="2800" dirty="0" err="1"/>
              <a:t>encarna</a:t>
            </a:r>
            <a:r>
              <a:rPr lang="en-US" sz="2800" dirty="0"/>
              <a:t>, sob </a:t>
            </a:r>
            <a:r>
              <a:rPr lang="en-US" sz="2800" dirty="0" err="1"/>
              <a:t>certo</a:t>
            </a:r>
            <a:r>
              <a:rPr lang="en-US" sz="2800" dirty="0"/>
              <a:t> </a:t>
            </a:r>
            <a:r>
              <a:rPr lang="en-US" sz="2800" dirty="0" err="1"/>
              <a:t>ponto</a:t>
            </a:r>
            <a:r>
              <a:rPr lang="en-US" sz="2800" dirty="0"/>
              <a:t> de vista, a </a:t>
            </a:r>
            <a:r>
              <a:rPr lang="en-US" sz="2800" dirty="0" err="1"/>
              <a:t>sabedoria</a:t>
            </a:r>
            <a:r>
              <a:rPr lang="en-US" sz="2800" dirty="0"/>
              <a:t>.</a:t>
            </a:r>
          </a:p>
        </p:txBody>
      </p:sp>
      <p:pic>
        <p:nvPicPr>
          <p:cNvPr id="9220" name="Picture 4" descr="Ver a imagem de origem">
            <a:extLst>
              <a:ext uri="{FF2B5EF4-FFF2-40B4-BE49-F238E27FC236}">
                <a16:creationId xmlns:a16="http://schemas.microsoft.com/office/drawing/2014/main" id="{3B29B1C4-1382-3FFF-31E5-B26D239E1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682" y="2715885"/>
            <a:ext cx="6625318" cy="35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1723915" cy="483869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O texto da EG, que representa o “plano de governo” do Papa, como foi afirmado quando ele o publicou, viu depois a tradução de sua preocupação com essas situações de fragilidade, em gestos simbólicos, como o de </a:t>
            </a:r>
            <a:r>
              <a:rPr lang="pt-BR" sz="2800" dirty="0" err="1">
                <a:solidFill>
                  <a:srgbClr val="000000"/>
                </a:solidFill>
              </a:rPr>
              <a:t>Lampeduza</a:t>
            </a:r>
            <a:r>
              <a:rPr lang="pt-BR" sz="2800" dirty="0">
                <a:solidFill>
                  <a:srgbClr val="000000"/>
                </a:solidFill>
              </a:rPr>
              <a:t>, mas também nos sínodos que convocou: família, juventudes, Amazônia, e nas encíclicas que escreveu, não por acaso, dedicadas uma ao cuidado da casa comum (</a:t>
            </a:r>
            <a:r>
              <a:rPr lang="pt-BR" sz="2800" dirty="0" err="1">
                <a:solidFill>
                  <a:srgbClr val="000000"/>
                </a:solidFill>
              </a:rPr>
              <a:t>Laudato</a:t>
            </a:r>
            <a:r>
              <a:rPr lang="pt-BR" sz="2800" dirty="0">
                <a:solidFill>
                  <a:srgbClr val="000000"/>
                </a:solidFill>
              </a:rPr>
              <a:t> si’) e outra à amizade e fraternidade social (Fratelli Tutti).</a:t>
            </a:r>
          </a:p>
        </p:txBody>
      </p:sp>
    </p:spTree>
    <p:extLst>
      <p:ext uri="{BB962C8B-B14F-4D97-AF65-F5344CB8AC3E}">
        <p14:creationId xmlns:p14="http://schemas.microsoft.com/office/powerpoint/2010/main" val="5181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1723915" cy="483869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O texto da EG, que representa o “plano de governo” do Papa, como foi afirmado quando ele o publicou, viu depois a tradução de sua preocupação com essas situações de fragilidade, em gestos simbólicos, como o de </a:t>
            </a:r>
            <a:r>
              <a:rPr lang="pt-BR" sz="2800" dirty="0" err="1">
                <a:solidFill>
                  <a:srgbClr val="000000"/>
                </a:solidFill>
              </a:rPr>
              <a:t>Lampeduza</a:t>
            </a:r>
            <a:r>
              <a:rPr lang="pt-BR" sz="2800" dirty="0">
                <a:solidFill>
                  <a:srgbClr val="000000"/>
                </a:solidFill>
              </a:rPr>
              <a:t>, mas também nos sínodos que convocou: família, juventudes, Amazônia, e nas encíclicas que escreveu, não por acaso, dedicadas uma ao cuidado da casa comum (</a:t>
            </a:r>
            <a:r>
              <a:rPr lang="pt-BR" sz="2800" dirty="0" err="1">
                <a:solidFill>
                  <a:srgbClr val="000000"/>
                </a:solidFill>
              </a:rPr>
              <a:t>Laudato</a:t>
            </a:r>
            <a:r>
              <a:rPr lang="pt-BR" sz="2800" dirty="0">
                <a:solidFill>
                  <a:srgbClr val="000000"/>
                </a:solidFill>
              </a:rPr>
              <a:t> si’) e outra à amizade e fraternidade social (Fratelli Tutti).</a:t>
            </a:r>
          </a:p>
        </p:txBody>
      </p:sp>
    </p:spTree>
    <p:extLst>
      <p:ext uri="{BB962C8B-B14F-4D97-AF65-F5344CB8AC3E}">
        <p14:creationId xmlns:p14="http://schemas.microsoft.com/office/powerpoint/2010/main" val="41493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2012387" cy="483869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O caminho a ser trilhado, do ponto de vista metodológico e pedagógico, é o sinodal, baseado, na Acolhida (escuta), Discernimento e Integração, tem como horizonte os três termos do sínodo sobre a sinodalidade: Comunhão, Participação, Missão</a:t>
            </a:r>
          </a:p>
          <a:p>
            <a:r>
              <a:rPr lang="pt-BR" sz="2800" dirty="0">
                <a:solidFill>
                  <a:srgbClr val="000000"/>
                </a:solidFill>
              </a:rPr>
              <a:t>Nesse caminho, ela deve ser capaz de oferecer o encontro com o Cristo vivo (o Crucificado Ressuscitado), que leve os que nele creem a serem no mundo sinais da cura, da luta contra o mal e da acolhida reconhecida das diferenças.</a:t>
            </a:r>
          </a:p>
          <a:p>
            <a:endParaRPr lang="pt-B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07782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ADB3C-1D70-DA18-277C-E3D36D82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3" y="1888672"/>
            <a:ext cx="11723915" cy="483869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00000"/>
                </a:solidFill>
              </a:rPr>
              <a:t>Uma iniciativa da Equipe Teológico-Pastoral</a:t>
            </a:r>
          </a:p>
          <a:p>
            <a:r>
              <a:rPr lang="pt-BR" sz="2800" dirty="0">
                <a:solidFill>
                  <a:srgbClr val="000000"/>
                </a:solidFill>
              </a:rPr>
              <a:t>Igreja sinodal</a:t>
            </a:r>
          </a:p>
          <a:p>
            <a:r>
              <a:rPr lang="pt-BR" sz="2800" dirty="0">
                <a:solidFill>
                  <a:srgbClr val="000000"/>
                </a:solidFill>
              </a:rPr>
              <a:t>Outro papo </a:t>
            </a:r>
            <a:r>
              <a:rPr lang="pt-BR" sz="2800">
                <a:solidFill>
                  <a:srgbClr val="000000"/>
                </a:solidFill>
              </a:rPr>
              <a:t>de Igreja</a:t>
            </a:r>
          </a:p>
          <a:p>
            <a:endParaRPr lang="pt-B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 b="1"/>
              <a:t>Da fragilidade à esperança. Perspectivas para o agir pastoral</a:t>
            </a:r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70" y="1616530"/>
            <a:ext cx="5434474" cy="45963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BF7968"/>
              </a:buClr>
            </a:pPr>
            <a:r>
              <a:rPr lang="en-US" sz="2400" dirty="0"/>
              <a:t>Em </a:t>
            </a:r>
            <a:r>
              <a:rPr lang="en-US" sz="2400" dirty="0" err="1"/>
              <a:t>vários</a:t>
            </a:r>
            <a:r>
              <a:rPr lang="en-US" sz="2400" dirty="0"/>
              <a:t> </a:t>
            </a:r>
            <a:r>
              <a:rPr lang="en-US" sz="2400" dirty="0" err="1"/>
              <a:t>textos</a:t>
            </a:r>
            <a:r>
              <a:rPr lang="en-US" sz="2400" dirty="0"/>
              <a:t> do NT </a:t>
            </a:r>
            <a:r>
              <a:rPr lang="en-US" sz="2400" dirty="0" err="1"/>
              <a:t>há</a:t>
            </a:r>
            <a:r>
              <a:rPr lang="en-US" sz="2400" dirty="0"/>
              <a:t> a </a:t>
            </a:r>
            <a:r>
              <a:rPr lang="en-US" sz="2400" dirty="0" err="1"/>
              <a:t>ideia</a:t>
            </a:r>
            <a:r>
              <a:rPr lang="en-US" sz="2400" dirty="0"/>
              <a:t> de que o </a:t>
            </a:r>
            <a:r>
              <a:rPr lang="en-US" sz="2400" dirty="0" err="1"/>
              <a:t>sentido</a:t>
            </a:r>
            <a:r>
              <a:rPr lang="en-US" sz="2400" dirty="0"/>
              <a:t> da </a:t>
            </a:r>
            <a:r>
              <a:rPr lang="en-US" sz="2400" dirty="0" err="1"/>
              <a:t>morte</a:t>
            </a:r>
            <a:r>
              <a:rPr lang="en-US" sz="2400" dirty="0"/>
              <a:t> de Jesus e o </a:t>
            </a:r>
            <a:r>
              <a:rPr lang="en-US" sz="2400" dirty="0" err="1"/>
              <a:t>reconhecimento</a:t>
            </a:r>
            <a:r>
              <a:rPr lang="en-US" sz="2400" dirty="0"/>
              <a:t> de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presença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Vivente</a:t>
            </a:r>
            <a:r>
              <a:rPr lang="en-US" sz="2400" dirty="0"/>
              <a:t> no </a:t>
            </a:r>
            <a:r>
              <a:rPr lang="en-US" sz="2400" dirty="0" err="1"/>
              <a:t>meio</a:t>
            </a:r>
            <a:r>
              <a:rPr lang="en-US" sz="2400" dirty="0"/>
              <a:t> da </a:t>
            </a:r>
            <a:r>
              <a:rPr lang="en-US" sz="2400" dirty="0" err="1"/>
              <a:t>comunidade</a:t>
            </a:r>
            <a:r>
              <a:rPr lang="en-US" sz="2400" dirty="0"/>
              <a:t> </a:t>
            </a:r>
            <a:r>
              <a:rPr lang="en-US" sz="2400" dirty="0" err="1"/>
              <a:t>deu</a:t>
            </a:r>
            <a:r>
              <a:rPr lang="en-US" sz="2400" dirty="0"/>
              <a:t>-se a </a:t>
            </a:r>
            <a:r>
              <a:rPr lang="en-US" sz="2400" dirty="0" err="1"/>
              <a:t>partir</a:t>
            </a:r>
            <a:r>
              <a:rPr lang="en-US" sz="2400" dirty="0"/>
              <a:t> da </a:t>
            </a:r>
            <a:r>
              <a:rPr lang="en-US" sz="2400" dirty="0" err="1"/>
              <a:t>leitura</a:t>
            </a:r>
            <a:r>
              <a:rPr lang="en-US" sz="2400" dirty="0"/>
              <a:t> das </a:t>
            </a:r>
            <a:r>
              <a:rPr lang="en-US" sz="2400" dirty="0" err="1"/>
              <a:t>Escrituras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buClr>
                <a:srgbClr val="BF7968"/>
              </a:buClr>
            </a:pPr>
            <a:r>
              <a:rPr lang="en-US" sz="2400" dirty="0"/>
              <a:t>Como </a:t>
            </a:r>
            <a:r>
              <a:rPr lang="en-US" sz="2400" dirty="0" err="1"/>
              <a:t>diz</a:t>
            </a:r>
            <a:r>
              <a:rPr lang="en-US" sz="2400" dirty="0"/>
              <a:t> o </a:t>
            </a:r>
            <a:r>
              <a:rPr lang="en-US" sz="2400" dirty="0" err="1"/>
              <a:t>narrador</a:t>
            </a:r>
            <a:r>
              <a:rPr lang="en-US" sz="2400" dirty="0"/>
              <a:t> no </a:t>
            </a:r>
            <a:r>
              <a:rPr lang="en-US" sz="2400" dirty="0" err="1"/>
              <a:t>episódio</a:t>
            </a:r>
            <a:r>
              <a:rPr lang="en-US" sz="2400" dirty="0"/>
              <a:t> dos </a:t>
            </a:r>
            <a:r>
              <a:rPr lang="en-US" sz="2400" dirty="0" err="1"/>
              <a:t>discípulos</a:t>
            </a:r>
            <a:r>
              <a:rPr lang="en-US" sz="2400" dirty="0"/>
              <a:t> de </a:t>
            </a:r>
            <a:r>
              <a:rPr lang="en-US" sz="2400" dirty="0" err="1"/>
              <a:t>Emaús</a:t>
            </a:r>
            <a:r>
              <a:rPr lang="en-US" sz="2400" dirty="0"/>
              <a:t>, “</a:t>
            </a:r>
            <a:r>
              <a:rPr lang="en-US" sz="2400" dirty="0" err="1"/>
              <a:t>passando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Moisés,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profetas</a:t>
            </a:r>
            <a:r>
              <a:rPr lang="en-US" sz="2400" dirty="0"/>
              <a:t>, </a:t>
            </a:r>
            <a:r>
              <a:rPr lang="en-US" sz="2400" dirty="0" err="1"/>
              <a:t>explicava-lhes</a:t>
            </a:r>
            <a:r>
              <a:rPr lang="en-US" sz="2400" dirty="0"/>
              <a:t> o que dele se </a:t>
            </a:r>
            <a:r>
              <a:rPr lang="en-US" sz="2400" dirty="0" err="1"/>
              <a:t>achava</a:t>
            </a:r>
            <a:r>
              <a:rPr lang="en-US" sz="2400" dirty="0"/>
              <a:t> em </a:t>
            </a:r>
            <a:r>
              <a:rPr lang="en-US" sz="2400" dirty="0" err="1"/>
              <a:t>todas</a:t>
            </a:r>
            <a:r>
              <a:rPr lang="en-US" sz="2400" dirty="0"/>
              <a:t> as </a:t>
            </a:r>
            <a:r>
              <a:rPr lang="en-US" sz="2400" dirty="0" err="1"/>
              <a:t>Escrituras</a:t>
            </a:r>
            <a:r>
              <a:rPr lang="en-US" sz="2400" dirty="0"/>
              <a:t>” (Lc 24,27).</a:t>
            </a:r>
          </a:p>
        </p:txBody>
      </p:sp>
      <p:pic>
        <p:nvPicPr>
          <p:cNvPr id="10242" name="Picture 2" descr="Ver a imagem de origem">
            <a:extLst>
              <a:ext uri="{FF2B5EF4-FFF2-40B4-BE49-F238E27FC236}">
                <a16:creationId xmlns:a16="http://schemas.microsoft.com/office/drawing/2014/main" id="{0DBD9E00-F541-9A15-4A9E-40B5843CD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1734" y="2080460"/>
            <a:ext cx="6250196" cy="402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/>
              <a:t>Da fragilidade à esperança. Perspectivas para o agir pastoral</a:t>
            </a:r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0" y="1905001"/>
            <a:ext cx="7429501" cy="4307894"/>
          </a:xfrm>
        </p:spPr>
        <p:txBody>
          <a:bodyPr>
            <a:normAutofit lnSpcReduction="10000"/>
          </a:bodyPr>
          <a:lstStyle/>
          <a:p>
            <a:pPr>
              <a:buClr>
                <a:srgbClr val="BF7968"/>
              </a:buClr>
            </a:pPr>
            <a:r>
              <a:rPr lang="en-US" sz="2400" dirty="0"/>
              <a:t>O </a:t>
            </a:r>
            <a:r>
              <a:rPr lang="en-US" sz="2400" dirty="0" err="1"/>
              <a:t>exercício</a:t>
            </a:r>
            <a:r>
              <a:rPr lang="en-US" sz="2400" dirty="0"/>
              <a:t> da </a:t>
            </a:r>
            <a:r>
              <a:rPr lang="en-US" sz="2400" dirty="0" err="1"/>
              <a:t>memória</a:t>
            </a:r>
            <a:r>
              <a:rPr lang="en-US" sz="2400" dirty="0"/>
              <a:t>, </a:t>
            </a:r>
            <a:r>
              <a:rPr lang="en-US" sz="2400" dirty="0" err="1"/>
              <a:t>auxiliado</a:t>
            </a:r>
            <a:r>
              <a:rPr lang="en-US" sz="2400" dirty="0"/>
              <a:t> pela </a:t>
            </a:r>
            <a:r>
              <a:rPr lang="en-US" sz="2400" dirty="0" err="1"/>
              <a:t>leitura</a:t>
            </a:r>
            <a:r>
              <a:rPr lang="en-US" sz="2400" dirty="0"/>
              <a:t> das </a:t>
            </a:r>
            <a:r>
              <a:rPr lang="en-US" sz="2400" dirty="0" err="1"/>
              <a:t>Escrituras</a:t>
            </a:r>
            <a:r>
              <a:rPr lang="en-US" sz="2400" dirty="0"/>
              <a:t>, </a:t>
            </a:r>
            <a:r>
              <a:rPr lang="en-US" sz="2400" dirty="0" err="1"/>
              <a:t>ajuda</a:t>
            </a:r>
            <a:r>
              <a:rPr lang="en-US" sz="2400" dirty="0"/>
              <a:t> a </a:t>
            </a:r>
            <a:r>
              <a:rPr lang="en-US" sz="2400" dirty="0" err="1"/>
              <a:t>entender</a:t>
            </a:r>
            <a:r>
              <a:rPr lang="en-US" sz="2400" dirty="0"/>
              <a:t> o que </a:t>
            </a:r>
            <a:r>
              <a:rPr lang="en-US" sz="2400" dirty="0" err="1"/>
              <a:t>aconteceu</a:t>
            </a:r>
            <a:r>
              <a:rPr lang="en-US" sz="2400" dirty="0"/>
              <a:t>.</a:t>
            </a:r>
          </a:p>
          <a:p>
            <a:pPr>
              <a:buClr>
                <a:srgbClr val="BF7968"/>
              </a:buClr>
            </a:pPr>
            <a:r>
              <a:rPr lang="en-US" sz="2400" dirty="0" err="1"/>
              <a:t>Esse</a:t>
            </a:r>
            <a:r>
              <a:rPr lang="en-US" sz="2400" dirty="0"/>
              <a:t> </a:t>
            </a:r>
            <a:r>
              <a:rPr lang="en-US" sz="2400" dirty="0" err="1"/>
              <a:t>já</a:t>
            </a:r>
            <a:r>
              <a:rPr lang="en-US" sz="2400" dirty="0"/>
              <a:t> era o </a:t>
            </a:r>
            <a:r>
              <a:rPr lang="en-US" sz="2400" dirty="0" err="1"/>
              <a:t>caminho</a:t>
            </a:r>
            <a:r>
              <a:rPr lang="en-US" sz="2400" dirty="0"/>
              <a:t> da </a:t>
            </a:r>
            <a:r>
              <a:rPr lang="en-US" sz="2400" dirty="0" err="1"/>
              <a:t>fé</a:t>
            </a:r>
            <a:r>
              <a:rPr lang="en-US" sz="2400" dirty="0"/>
              <a:t> </a:t>
            </a:r>
            <a:r>
              <a:rPr lang="en-US" sz="2400" dirty="0" err="1"/>
              <a:t>hebraica</a:t>
            </a:r>
            <a:r>
              <a:rPr lang="en-US" sz="2400" dirty="0"/>
              <a:t>, que é sempre um </a:t>
            </a:r>
            <a:r>
              <a:rPr lang="en-US" sz="2400" dirty="0" err="1"/>
              <a:t>ato</a:t>
            </a:r>
            <a:r>
              <a:rPr lang="en-US" sz="2400" dirty="0"/>
              <a:t> de </a:t>
            </a:r>
            <a:r>
              <a:rPr lang="en-US" sz="2400" dirty="0" err="1"/>
              <a:t>memória</a:t>
            </a:r>
            <a:r>
              <a:rPr lang="en-US" sz="2400" dirty="0"/>
              <a:t>: “Meu pai era um </a:t>
            </a:r>
            <a:r>
              <a:rPr lang="en-US" sz="2400" dirty="0" err="1"/>
              <a:t>arameu</a:t>
            </a:r>
            <a:r>
              <a:rPr lang="en-US" sz="2400" dirty="0"/>
              <a:t> </a:t>
            </a:r>
            <a:r>
              <a:rPr lang="en-US" sz="2400" dirty="0" err="1"/>
              <a:t>errante</a:t>
            </a:r>
            <a:r>
              <a:rPr lang="en-US" sz="2400" dirty="0"/>
              <a:t>!” (Dt26,5)</a:t>
            </a:r>
          </a:p>
          <a:p>
            <a:pPr>
              <a:buClr>
                <a:srgbClr val="BF7968"/>
              </a:buClr>
            </a:pPr>
            <a:r>
              <a:rPr lang="en-US" sz="2400" dirty="0"/>
              <a:t>A </a:t>
            </a:r>
            <a:r>
              <a:rPr lang="en-US" sz="2400" dirty="0" err="1"/>
              <a:t>sabedoria</a:t>
            </a:r>
            <a:r>
              <a:rPr lang="en-US" sz="2400" dirty="0"/>
              <a:t>, </a:t>
            </a:r>
            <a:r>
              <a:rPr lang="en-US" sz="2400" dirty="0" err="1"/>
              <a:t>como</a:t>
            </a:r>
            <a:r>
              <a:rPr lang="en-US" sz="2400" dirty="0"/>
              <a:t> em </a:t>
            </a:r>
            <a:r>
              <a:rPr lang="en-US" sz="2400" dirty="0" err="1"/>
              <a:t>Jó</a:t>
            </a:r>
            <a:r>
              <a:rPr lang="en-US" sz="2400" dirty="0"/>
              <a:t>, </a:t>
            </a:r>
            <a:r>
              <a:rPr lang="en-US" sz="2400" dirty="0" err="1"/>
              <a:t>presente</a:t>
            </a:r>
            <a:r>
              <a:rPr lang="en-US" sz="2400" dirty="0"/>
              <a:t> no Segundo </a:t>
            </a:r>
            <a:r>
              <a:rPr lang="en-US" sz="2400" dirty="0" err="1"/>
              <a:t>Isaías</a:t>
            </a:r>
            <a:r>
              <a:rPr lang="en-US" sz="2400" dirty="0"/>
              <a:t> e no </a:t>
            </a:r>
            <a:r>
              <a:rPr lang="en-US" sz="2400" dirty="0" err="1"/>
              <a:t>texto</a:t>
            </a:r>
            <a:r>
              <a:rPr lang="en-US" sz="2400" dirty="0"/>
              <a:t> da </a:t>
            </a:r>
            <a:r>
              <a:rPr lang="en-US" sz="2400" dirty="0" err="1"/>
              <a:t>mãe</a:t>
            </a:r>
            <a:r>
              <a:rPr lang="en-US" sz="2400" dirty="0"/>
              <a:t> dos 7 </a:t>
            </a:r>
            <a:r>
              <a:rPr lang="en-US" sz="2400" dirty="0" err="1"/>
              <a:t>filhos</a:t>
            </a:r>
            <a:r>
              <a:rPr lang="en-US" sz="2400" dirty="0"/>
              <a:t> de </a:t>
            </a:r>
            <a:r>
              <a:rPr lang="en-US" sz="2400" dirty="0" err="1"/>
              <a:t>Macabeus</a:t>
            </a:r>
            <a:r>
              <a:rPr lang="en-US" sz="2400" dirty="0"/>
              <a:t>, é </a:t>
            </a:r>
            <a:r>
              <a:rPr lang="en-US" sz="2400" dirty="0" err="1"/>
              <a:t>feita</a:t>
            </a:r>
            <a:r>
              <a:rPr lang="en-US" sz="2400" dirty="0"/>
              <a:t> à luz da </a:t>
            </a:r>
            <a:r>
              <a:rPr lang="en-US" sz="2400" dirty="0" err="1"/>
              <a:t>fé</a:t>
            </a:r>
            <a:r>
              <a:rPr lang="en-US" sz="2400" dirty="0"/>
              <a:t>, com a </a:t>
            </a:r>
            <a:r>
              <a:rPr lang="en-US" sz="2400" dirty="0" err="1"/>
              <a:t>certeza</a:t>
            </a:r>
            <a:r>
              <a:rPr lang="en-US" sz="2400" dirty="0"/>
              <a:t> de que Deus é </a:t>
            </a:r>
            <a:r>
              <a:rPr lang="en-US" sz="2400" dirty="0" err="1"/>
              <a:t>fiel</a:t>
            </a:r>
            <a:r>
              <a:rPr lang="en-US" sz="2400" dirty="0"/>
              <a:t>, que </a:t>
            </a:r>
            <a:r>
              <a:rPr lang="en-US" sz="2400" dirty="0" err="1"/>
              <a:t>não</a:t>
            </a:r>
            <a:r>
              <a:rPr lang="en-US" sz="2400" dirty="0"/>
              <a:t> “</a:t>
            </a:r>
            <a:r>
              <a:rPr lang="en-US" sz="2400" dirty="0" err="1"/>
              <a:t>deixa</a:t>
            </a:r>
            <a:r>
              <a:rPr lang="en-US" sz="2400" dirty="0"/>
              <a:t> </a:t>
            </a:r>
            <a:r>
              <a:rPr lang="en-US" sz="2400" dirty="0" err="1"/>
              <a:t>seu</a:t>
            </a:r>
            <a:r>
              <a:rPr lang="en-US" sz="2400" dirty="0"/>
              <a:t> servo </a:t>
            </a:r>
            <a:r>
              <a:rPr lang="en-US" sz="2400" dirty="0" err="1"/>
              <a:t>conhecer</a:t>
            </a:r>
            <a:r>
              <a:rPr lang="en-US" sz="2400" dirty="0"/>
              <a:t> a </a:t>
            </a:r>
            <a:r>
              <a:rPr lang="en-US" sz="2400" dirty="0" err="1"/>
              <a:t>corrupção</a:t>
            </a:r>
            <a:r>
              <a:rPr lang="en-US" sz="2400" dirty="0"/>
              <a:t>” (At 2,27).</a:t>
            </a:r>
          </a:p>
        </p:txBody>
      </p:sp>
      <p:pic>
        <p:nvPicPr>
          <p:cNvPr id="11266" name="Picture 2" descr="Ver a imagem de origem">
            <a:extLst>
              <a:ext uri="{FF2B5EF4-FFF2-40B4-BE49-F238E27FC236}">
                <a16:creationId xmlns:a16="http://schemas.microsoft.com/office/drawing/2014/main" id="{479C00B6-4FDF-D3F6-C507-677795533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2643" y="1905000"/>
            <a:ext cx="3782786" cy="36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163286"/>
            <a:ext cx="6633319" cy="7674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b="1" dirty="0"/>
              <a:t>Da fragilidade à esperança. Perspectivas para o agir pastoral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4" y="1110343"/>
            <a:ext cx="11996056" cy="5339443"/>
          </a:xfrm>
        </p:spPr>
        <p:txBody>
          <a:bodyPr>
            <a:normAutofit fontScale="92500"/>
          </a:bodyPr>
          <a:lstStyle/>
          <a:p>
            <a:pPr>
              <a:buClr>
                <a:srgbClr val="BF7968"/>
              </a:buClr>
            </a:pPr>
            <a:r>
              <a:rPr lang="en-US" sz="2800" dirty="0"/>
              <a:t>O </a:t>
            </a:r>
            <a:r>
              <a:rPr lang="en-US" sz="2800" dirty="0" err="1"/>
              <a:t>horizonte</a:t>
            </a:r>
            <a:r>
              <a:rPr lang="en-US" sz="2800" dirty="0"/>
              <a:t> da </a:t>
            </a:r>
            <a:r>
              <a:rPr lang="en-US" sz="2800" dirty="0" err="1"/>
              <a:t>esperança</a:t>
            </a:r>
            <a:r>
              <a:rPr lang="en-US" sz="2800" dirty="0"/>
              <a:t> a ser </a:t>
            </a:r>
            <a:r>
              <a:rPr lang="en-US" sz="2800" dirty="0" err="1"/>
              <a:t>encontrado</a:t>
            </a:r>
            <a:r>
              <a:rPr lang="en-US" sz="2800" dirty="0"/>
              <a:t> </a:t>
            </a:r>
            <a:r>
              <a:rPr lang="en-US" sz="2800" dirty="0" err="1"/>
              <a:t>passa</a:t>
            </a:r>
            <a:r>
              <a:rPr lang="en-US" sz="2800" dirty="0"/>
              <a:t> </a:t>
            </a:r>
            <a:r>
              <a:rPr lang="en-US" sz="2800" dirty="0" err="1"/>
              <a:t>então</a:t>
            </a:r>
            <a:r>
              <a:rPr lang="en-US" sz="2800" dirty="0"/>
              <a:t> pela </a:t>
            </a:r>
            <a:r>
              <a:rPr lang="en-US" sz="2800" dirty="0" err="1"/>
              <a:t>fé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ressurreição</a:t>
            </a:r>
            <a:r>
              <a:rPr lang="en-US" sz="2800" dirty="0"/>
              <a:t> e pela </a:t>
            </a:r>
            <a:r>
              <a:rPr lang="en-US" sz="2800" dirty="0" err="1"/>
              <a:t>memória</a:t>
            </a:r>
            <a:r>
              <a:rPr lang="en-US" sz="2800" dirty="0"/>
              <a:t> do </a:t>
            </a:r>
            <a:r>
              <a:rPr lang="en-US" sz="2800" dirty="0" err="1"/>
              <a:t>Crucificado</a:t>
            </a:r>
            <a:r>
              <a:rPr lang="en-US" sz="2800" dirty="0"/>
              <a:t>, </a:t>
            </a:r>
            <a:r>
              <a:rPr lang="en-US" sz="2800" dirty="0" err="1"/>
              <a:t>celebrada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fração</a:t>
            </a:r>
            <a:r>
              <a:rPr lang="en-US" sz="2800" dirty="0"/>
              <a:t> do </a:t>
            </a:r>
            <a:r>
              <a:rPr lang="en-US" sz="2800" dirty="0" err="1"/>
              <a:t>pão</a:t>
            </a:r>
            <a:r>
              <a:rPr lang="en-US" sz="2800" dirty="0"/>
              <a:t>. </a:t>
            </a:r>
          </a:p>
          <a:p>
            <a:pPr>
              <a:buClr>
                <a:srgbClr val="BF7968"/>
              </a:buClr>
            </a:pPr>
            <a:r>
              <a:rPr lang="en-US" sz="2800" dirty="0" err="1"/>
              <a:t>Esse</a:t>
            </a:r>
            <a:r>
              <a:rPr lang="en-US" sz="2800" dirty="0"/>
              <a:t> </a:t>
            </a:r>
            <a:r>
              <a:rPr lang="en-US" sz="2800" dirty="0" err="1"/>
              <a:t>caminho</a:t>
            </a:r>
            <a:r>
              <a:rPr lang="en-US" sz="2800" dirty="0"/>
              <a:t>, </a:t>
            </a:r>
            <a:r>
              <a:rPr lang="en-US" sz="2800" dirty="0" err="1"/>
              <a:t>feito</a:t>
            </a:r>
            <a:r>
              <a:rPr lang="en-US" sz="2800" dirty="0"/>
              <a:t> </a:t>
            </a:r>
            <a:r>
              <a:rPr lang="en-US" sz="2800" dirty="0" err="1"/>
              <a:t>pelos</a:t>
            </a:r>
            <a:r>
              <a:rPr lang="en-US" sz="2800" dirty="0"/>
              <a:t> </a:t>
            </a:r>
            <a:r>
              <a:rPr lang="en-US" sz="2800" dirty="0" err="1"/>
              <a:t>discípulos</a:t>
            </a:r>
            <a:r>
              <a:rPr lang="en-US" sz="2800" dirty="0"/>
              <a:t> que “</a:t>
            </a:r>
            <a:r>
              <a:rPr lang="en-US" sz="2800" dirty="0" err="1"/>
              <a:t>encontraram</a:t>
            </a:r>
            <a:r>
              <a:rPr lang="en-US" sz="2800" dirty="0"/>
              <a:t> o Senhor”, </a:t>
            </a:r>
            <a:r>
              <a:rPr lang="en-US" sz="2800" dirty="0" err="1"/>
              <a:t>foi</a:t>
            </a:r>
            <a:r>
              <a:rPr lang="en-US" sz="2800" dirty="0"/>
              <a:t> </a:t>
            </a:r>
            <a:r>
              <a:rPr lang="en-US" sz="2800" dirty="0" err="1"/>
              <a:t>depois</a:t>
            </a:r>
            <a:r>
              <a:rPr lang="en-US" sz="2800" dirty="0"/>
              <a:t> </a:t>
            </a:r>
            <a:r>
              <a:rPr lang="en-US" sz="2800" dirty="0" err="1"/>
              <a:t>remetido</a:t>
            </a:r>
            <a:r>
              <a:rPr lang="en-US" sz="2800" dirty="0"/>
              <a:t> à </a:t>
            </a:r>
            <a:r>
              <a:rPr lang="en-US" sz="2800" dirty="0" err="1"/>
              <a:t>memória</a:t>
            </a:r>
            <a:r>
              <a:rPr lang="en-US" sz="2800" dirty="0"/>
              <a:t> de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err="1"/>
              <a:t>vida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Galileia</a:t>
            </a:r>
            <a:r>
              <a:rPr lang="en-US" sz="2800" dirty="0"/>
              <a:t>, e dos </a:t>
            </a:r>
            <a:r>
              <a:rPr lang="en-US" sz="2800" dirty="0" err="1"/>
              <a:t>sinais</a:t>
            </a:r>
            <a:r>
              <a:rPr lang="en-US" sz="2800" dirty="0"/>
              <a:t> que </a:t>
            </a:r>
            <a:r>
              <a:rPr lang="en-US" sz="2800" dirty="0" err="1"/>
              <a:t>realizava</a:t>
            </a:r>
            <a:r>
              <a:rPr lang="en-US" sz="2800" dirty="0"/>
              <a:t> (</a:t>
            </a:r>
            <a:r>
              <a:rPr lang="en-US" sz="2800" dirty="0" err="1"/>
              <a:t>curas</a:t>
            </a:r>
            <a:r>
              <a:rPr lang="en-US" sz="2800" dirty="0"/>
              <a:t>, </a:t>
            </a:r>
            <a:r>
              <a:rPr lang="en-US" sz="2800" dirty="0" err="1"/>
              <a:t>exorcismos</a:t>
            </a:r>
            <a:r>
              <a:rPr lang="en-US" sz="2800" dirty="0"/>
              <a:t> e </a:t>
            </a:r>
            <a:r>
              <a:rPr lang="en-US" sz="2800" dirty="0" err="1"/>
              <a:t>acolhida</a:t>
            </a:r>
            <a:r>
              <a:rPr lang="en-US" sz="2800" dirty="0"/>
              <a:t> dos </a:t>
            </a:r>
            <a:r>
              <a:rPr lang="en-US" sz="2800" dirty="0" err="1"/>
              <a:t>excluídos</a:t>
            </a:r>
            <a:r>
              <a:rPr lang="en-US" sz="2800" dirty="0"/>
              <a:t> e </a:t>
            </a:r>
            <a:r>
              <a:rPr lang="en-US" sz="2800" dirty="0" err="1"/>
              <a:t>pecadores</a:t>
            </a:r>
            <a:r>
              <a:rPr lang="en-US" sz="2800" dirty="0"/>
              <a:t>). </a:t>
            </a:r>
            <a:r>
              <a:rPr lang="en-US" sz="2800" dirty="0" err="1"/>
              <a:t>Esses</a:t>
            </a:r>
            <a:r>
              <a:rPr lang="en-US" sz="2800" dirty="0"/>
              <a:t> </a:t>
            </a:r>
            <a:r>
              <a:rPr lang="en-US" sz="2800" dirty="0" err="1"/>
              <a:t>sinais</a:t>
            </a:r>
            <a:r>
              <a:rPr lang="en-US" sz="2800" dirty="0"/>
              <a:t> </a:t>
            </a:r>
            <a:r>
              <a:rPr lang="en-US" sz="2800" dirty="0" err="1"/>
              <a:t>eram</a:t>
            </a:r>
            <a:r>
              <a:rPr lang="en-US" sz="2800" dirty="0"/>
              <a:t> a </a:t>
            </a:r>
            <a:r>
              <a:rPr lang="en-US" sz="2800" dirty="0" err="1"/>
              <a:t>antecipação</a:t>
            </a:r>
            <a:r>
              <a:rPr lang="en-US" sz="2800" dirty="0"/>
              <a:t> do </a:t>
            </a:r>
            <a:r>
              <a:rPr lang="en-US" sz="2800" dirty="0" err="1"/>
              <a:t>advento</a:t>
            </a:r>
            <a:r>
              <a:rPr lang="en-US" sz="2800" dirty="0"/>
              <a:t> do </a:t>
            </a:r>
            <a:r>
              <a:rPr lang="en-US" sz="2800" dirty="0" err="1"/>
              <a:t>reino</a:t>
            </a:r>
            <a:r>
              <a:rPr lang="en-US" sz="2800" dirty="0"/>
              <a:t> de Deus.</a:t>
            </a:r>
          </a:p>
          <a:p>
            <a:pPr>
              <a:buClr>
                <a:srgbClr val="BF7968"/>
              </a:buClr>
            </a:pP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horizontes</a:t>
            </a:r>
            <a:r>
              <a:rPr lang="en-US" sz="2800" dirty="0"/>
              <a:t> </a:t>
            </a:r>
            <a:r>
              <a:rPr lang="en-US" sz="2800" dirty="0" err="1"/>
              <a:t>abertos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essas</a:t>
            </a:r>
            <a:r>
              <a:rPr lang="en-US" sz="2800" dirty="0"/>
              <a:t> </a:t>
            </a:r>
            <a:r>
              <a:rPr lang="en-US" sz="2800" dirty="0" err="1"/>
              <a:t>duas</a:t>
            </a:r>
            <a:r>
              <a:rPr lang="en-US" sz="2800" dirty="0"/>
              <a:t> </a:t>
            </a:r>
            <a:r>
              <a:rPr lang="en-US" sz="2800" dirty="0" err="1"/>
              <a:t>perspectivas</a:t>
            </a:r>
            <a:r>
              <a:rPr lang="en-US" sz="2800" dirty="0"/>
              <a:t> é que </a:t>
            </a:r>
            <a:r>
              <a:rPr lang="en-US" sz="2800" dirty="0" err="1"/>
              <a:t>devem</a:t>
            </a:r>
            <a:r>
              <a:rPr lang="en-US" sz="2800" dirty="0"/>
              <a:t> ser </a:t>
            </a:r>
            <a:r>
              <a:rPr lang="en-US" sz="2800" dirty="0" err="1"/>
              <a:t>trabalhados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pastoral </a:t>
            </a:r>
            <a:r>
              <a:rPr lang="en-US" sz="2800" dirty="0" err="1"/>
              <a:t>nesse</a:t>
            </a:r>
            <a:r>
              <a:rPr lang="en-US" sz="2800" dirty="0"/>
              <a:t> tempo de crise e de </a:t>
            </a:r>
            <a:r>
              <a:rPr lang="en-US" sz="2800" dirty="0" err="1"/>
              <a:t>tantas</a:t>
            </a:r>
            <a:r>
              <a:rPr lang="en-US" sz="2800" dirty="0"/>
              <a:t> </a:t>
            </a:r>
            <a:r>
              <a:rPr lang="en-US" sz="2800" dirty="0" err="1"/>
              <a:t>fragilidades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sociedade</a:t>
            </a:r>
            <a:r>
              <a:rPr lang="en-US" sz="2800" dirty="0"/>
              <a:t> 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Igreja</a:t>
            </a:r>
            <a:r>
              <a:rPr lang="en-US" sz="2800" dirty="0"/>
              <a:t>. </a:t>
            </a:r>
          </a:p>
          <a:p>
            <a:pPr>
              <a:buClr>
                <a:srgbClr val="BF7968"/>
              </a:buClr>
            </a:pPr>
            <a:r>
              <a:rPr lang="en-US" sz="2800" dirty="0"/>
              <a:t>Para mover o Regional a </a:t>
            </a:r>
            <a:r>
              <a:rPr lang="en-US" sz="2800" dirty="0" err="1"/>
              <a:t>dar</a:t>
            </a:r>
            <a:r>
              <a:rPr lang="en-US" sz="2800" dirty="0"/>
              <a:t> </a:t>
            </a:r>
            <a:r>
              <a:rPr lang="en-US" sz="2800" dirty="0" err="1"/>
              <a:t>esse</a:t>
            </a:r>
            <a:r>
              <a:rPr lang="en-US" sz="2800" dirty="0"/>
              <a:t> </a:t>
            </a:r>
            <a:r>
              <a:rPr lang="en-US" sz="2800" dirty="0" err="1"/>
              <a:t>passo</a:t>
            </a:r>
            <a:r>
              <a:rPr lang="en-US" sz="2800" dirty="0"/>
              <a:t> </a:t>
            </a:r>
            <a:r>
              <a:rPr lang="en-US" sz="2800" dirty="0" err="1"/>
              <a:t>nesse</a:t>
            </a:r>
            <a:r>
              <a:rPr lang="en-US" sz="2800" dirty="0"/>
              <a:t> </a:t>
            </a:r>
            <a:r>
              <a:rPr lang="en-US" sz="2800" dirty="0" err="1"/>
              <a:t>momento</a:t>
            </a:r>
            <a:r>
              <a:rPr lang="en-US" sz="2800" dirty="0"/>
              <a:t>, é </a:t>
            </a:r>
            <a:r>
              <a:rPr lang="en-US" sz="2800" dirty="0" err="1"/>
              <a:t>importante</a:t>
            </a:r>
            <a:r>
              <a:rPr lang="en-US" sz="2800" dirty="0"/>
              <a:t> </a:t>
            </a:r>
            <a:r>
              <a:rPr lang="en-US" sz="2800" dirty="0" err="1"/>
              <a:t>trazer</a:t>
            </a:r>
            <a:r>
              <a:rPr lang="en-US" sz="2800" dirty="0"/>
              <a:t> a </a:t>
            </a:r>
            <a:r>
              <a:rPr lang="en-US" sz="2800" dirty="0" err="1"/>
              <a:t>imagem</a:t>
            </a:r>
            <a:r>
              <a:rPr lang="en-US" sz="2800" dirty="0"/>
              <a:t> de </a:t>
            </a:r>
            <a:r>
              <a:rPr lang="en-US" sz="2800" dirty="0" err="1"/>
              <a:t>três</a:t>
            </a:r>
            <a:r>
              <a:rPr lang="en-US" sz="2800" dirty="0"/>
              <a:t> </a:t>
            </a:r>
            <a:r>
              <a:rPr lang="en-US" sz="2800" dirty="0" err="1"/>
              <a:t>figuras</a:t>
            </a:r>
            <a:r>
              <a:rPr lang="en-US" sz="2800" dirty="0"/>
              <a:t>: </a:t>
            </a:r>
            <a:r>
              <a:rPr lang="en-US" sz="2800" dirty="0" err="1"/>
              <a:t>uma</a:t>
            </a:r>
            <a:r>
              <a:rPr lang="en-US" sz="2800" dirty="0"/>
              <a:t> do NE 3 e </a:t>
            </a:r>
            <a:r>
              <a:rPr lang="en-US" sz="2800" dirty="0" err="1"/>
              <a:t>duas</a:t>
            </a:r>
            <a:r>
              <a:rPr lang="en-US" sz="2800" dirty="0"/>
              <a:t> do NE 2.</a:t>
            </a:r>
          </a:p>
        </p:txBody>
      </p:sp>
    </p:spTree>
    <p:extLst>
      <p:ext uri="{BB962C8B-B14F-4D97-AF65-F5344CB8AC3E}">
        <p14:creationId xmlns:p14="http://schemas.microsoft.com/office/powerpoint/2010/main" val="3411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18347C-9C53-A3DB-9F60-A1329CC2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8" y="2133600"/>
            <a:ext cx="4180113" cy="3777622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Santa Dulce dos Pobres: encarnação do cuidado dos doentes e excluídos da BA.</a:t>
            </a:r>
          </a:p>
          <a:p>
            <a:r>
              <a:rPr lang="pt-BR" sz="2400" dirty="0">
                <a:solidFill>
                  <a:schemeClr val="tx1"/>
                </a:solidFill>
              </a:rPr>
              <a:t>Dom Helder Câmara: paixão profética pelo Reino de Deus.</a:t>
            </a:r>
          </a:p>
          <a:p>
            <a:r>
              <a:rPr lang="pt-BR" sz="2400" dirty="0">
                <a:solidFill>
                  <a:schemeClr val="tx1"/>
                </a:solidFill>
              </a:rPr>
              <a:t>Dom José Maria Pires: Memória profética de um povo resiliente.</a:t>
            </a:r>
          </a:p>
        </p:txBody>
      </p:sp>
      <p:pic>
        <p:nvPicPr>
          <p:cNvPr id="8194" name="Picture 2" descr="Ver a imagem de origem">
            <a:extLst>
              <a:ext uri="{FF2B5EF4-FFF2-40B4-BE49-F238E27FC236}">
                <a16:creationId xmlns:a16="http://schemas.microsoft.com/office/drawing/2014/main" id="{1FE2DA0F-B759-BD6C-FDF5-C4D17425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546" y="1143078"/>
            <a:ext cx="2639503" cy="19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r a imagem de origem">
            <a:extLst>
              <a:ext uri="{FF2B5EF4-FFF2-40B4-BE49-F238E27FC236}">
                <a16:creationId xmlns:a16="http://schemas.microsoft.com/office/drawing/2014/main" id="{E51BD51D-6435-14A4-27FC-5DF898D1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2286" y="1143078"/>
            <a:ext cx="2639503" cy="19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er a imagem de origem">
            <a:extLst>
              <a:ext uri="{FF2B5EF4-FFF2-40B4-BE49-F238E27FC236}">
                <a16:creationId xmlns:a16="http://schemas.microsoft.com/office/drawing/2014/main" id="{19FD75E3-570A-A462-9695-72443B00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7529" y="3508529"/>
            <a:ext cx="4768648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698171"/>
            <a:ext cx="6024374" cy="4849586"/>
          </a:xfrm>
        </p:spPr>
        <p:txBody>
          <a:bodyPr>
            <a:normAutofit lnSpcReduction="10000"/>
          </a:bodyPr>
          <a:lstStyle/>
          <a:p>
            <a:pPr>
              <a:buClr>
                <a:srgbClr val="BF7968"/>
              </a:buClr>
            </a:pPr>
            <a:r>
              <a:rPr lang="en-US" sz="2400" dirty="0" err="1">
                <a:solidFill>
                  <a:srgbClr val="000000"/>
                </a:solidFill>
              </a:rPr>
              <a:t>Além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não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esquecer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memória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testemunhas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importantes</a:t>
            </a:r>
            <a:r>
              <a:rPr lang="en-US" sz="2400" dirty="0">
                <a:solidFill>
                  <a:srgbClr val="000000"/>
                </a:solidFill>
              </a:rPr>
              <a:t>, é </a:t>
            </a:r>
            <a:r>
              <a:rPr lang="en-US" sz="2400" dirty="0" err="1">
                <a:solidFill>
                  <a:srgbClr val="000000"/>
                </a:solidFill>
              </a:rPr>
              <a:t>importante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também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esquecer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experiência</a:t>
            </a:r>
            <a:r>
              <a:rPr lang="en-US" sz="2400" dirty="0">
                <a:solidFill>
                  <a:srgbClr val="000000"/>
                </a:solidFill>
              </a:rPr>
              <a:t> que, </a:t>
            </a:r>
            <a:r>
              <a:rPr lang="en-US" sz="2400" dirty="0" err="1">
                <a:solidFill>
                  <a:srgbClr val="000000"/>
                </a:solidFill>
              </a:rPr>
              <a:t>provavelmente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marcou</a:t>
            </a:r>
            <a:r>
              <a:rPr lang="en-US" sz="2400" dirty="0">
                <a:solidFill>
                  <a:srgbClr val="000000"/>
                </a:solidFill>
              </a:rPr>
              <a:t> a </a:t>
            </a:r>
            <a:r>
              <a:rPr lang="en-US" sz="2400" dirty="0" err="1">
                <a:solidFill>
                  <a:srgbClr val="000000"/>
                </a:solidFill>
              </a:rPr>
              <a:t>Igreja</a:t>
            </a:r>
            <a:r>
              <a:rPr lang="en-US" sz="2400" dirty="0">
                <a:solidFill>
                  <a:srgbClr val="000000"/>
                </a:solidFill>
              </a:rPr>
              <a:t> do </a:t>
            </a:r>
            <a:r>
              <a:rPr lang="en-US" sz="2400" dirty="0" err="1">
                <a:solidFill>
                  <a:srgbClr val="000000"/>
                </a:solidFill>
              </a:rPr>
              <a:t>Nordeste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após</a:t>
            </a:r>
            <a:r>
              <a:rPr lang="en-US" sz="2400" dirty="0">
                <a:solidFill>
                  <a:srgbClr val="000000"/>
                </a:solidFill>
              </a:rPr>
              <a:t> o </a:t>
            </a:r>
            <a:r>
              <a:rPr lang="en-US" sz="2400" dirty="0" err="1">
                <a:solidFill>
                  <a:srgbClr val="000000"/>
                </a:solidFill>
              </a:rPr>
              <a:t>Vaticano</a:t>
            </a:r>
            <a:r>
              <a:rPr lang="en-US" sz="2400" dirty="0">
                <a:solidFill>
                  <a:srgbClr val="000000"/>
                </a:solidFill>
              </a:rPr>
              <a:t> II, a das CEBs.</a:t>
            </a:r>
          </a:p>
          <a:p>
            <a:pPr>
              <a:buClr>
                <a:srgbClr val="BF7968"/>
              </a:buClr>
            </a:pPr>
            <a:r>
              <a:rPr lang="en-US" sz="2400" dirty="0">
                <a:solidFill>
                  <a:srgbClr val="000000"/>
                </a:solidFill>
              </a:rPr>
              <a:t>A </a:t>
            </a:r>
            <a:r>
              <a:rPr lang="en-US" sz="2400" dirty="0" err="1">
                <a:solidFill>
                  <a:srgbClr val="000000"/>
                </a:solidFill>
              </a:rPr>
              <a:t>adoção</a:t>
            </a:r>
            <a:r>
              <a:rPr lang="en-US" sz="2400" dirty="0">
                <a:solidFill>
                  <a:srgbClr val="000000"/>
                </a:solidFill>
              </a:rPr>
              <a:t>, em </a:t>
            </a:r>
            <a:r>
              <a:rPr lang="en-US" sz="2400" dirty="0" err="1">
                <a:solidFill>
                  <a:srgbClr val="000000"/>
                </a:solidFill>
              </a:rPr>
              <a:t>nível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nacional</a:t>
            </a:r>
            <a:r>
              <a:rPr lang="en-US" sz="2400" dirty="0">
                <a:solidFill>
                  <a:srgbClr val="000000"/>
                </a:solidFill>
              </a:rPr>
              <a:t>, da </a:t>
            </a:r>
            <a:r>
              <a:rPr lang="en-US" sz="2400" dirty="0" err="1">
                <a:solidFill>
                  <a:srgbClr val="000000"/>
                </a:solidFill>
              </a:rPr>
              <a:t>terminologia</a:t>
            </a:r>
            <a:r>
              <a:rPr lang="en-US" sz="2400" dirty="0">
                <a:solidFill>
                  <a:srgbClr val="000000"/>
                </a:solidFill>
              </a:rPr>
              <a:t> CEM, </a:t>
            </a:r>
            <a:r>
              <a:rPr lang="en-US" sz="2400" dirty="0" err="1">
                <a:solidFill>
                  <a:srgbClr val="000000"/>
                </a:solidFill>
              </a:rPr>
              <a:t>apesar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ter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justificação</a:t>
            </a:r>
            <a:r>
              <a:rPr lang="en-US" sz="2400" dirty="0">
                <a:solidFill>
                  <a:srgbClr val="000000"/>
                </a:solidFill>
              </a:rPr>
              <a:t> em </a:t>
            </a:r>
            <a:r>
              <a:rPr lang="en-US" sz="2400" dirty="0" err="1">
                <a:solidFill>
                  <a:srgbClr val="000000"/>
                </a:solidFill>
              </a:rPr>
              <a:t>termos</a:t>
            </a:r>
            <a:r>
              <a:rPr lang="en-US" sz="2400" dirty="0">
                <a:solidFill>
                  <a:srgbClr val="000000"/>
                </a:solidFill>
              </a:rPr>
              <a:t> do que se </a:t>
            </a:r>
            <a:r>
              <a:rPr lang="en-US" sz="2400" dirty="0" err="1">
                <a:solidFill>
                  <a:srgbClr val="000000"/>
                </a:solidFill>
              </a:rPr>
              <a:t>quer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por</a:t>
            </a:r>
            <a:r>
              <a:rPr lang="en-US" sz="2400" dirty="0">
                <a:solidFill>
                  <a:srgbClr val="000000"/>
                </a:solidFill>
              </a:rPr>
              <a:t> em </a:t>
            </a:r>
            <a:r>
              <a:rPr lang="en-US" sz="2400" dirty="0" err="1">
                <a:solidFill>
                  <a:srgbClr val="000000"/>
                </a:solidFill>
              </a:rPr>
              <a:t>evidência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não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deixa</a:t>
            </a:r>
            <a:r>
              <a:rPr lang="en-US" sz="2400" dirty="0">
                <a:solidFill>
                  <a:srgbClr val="000000"/>
                </a:solidFill>
              </a:rPr>
              <a:t> de ser </a:t>
            </a:r>
            <a:r>
              <a:rPr lang="en-US" sz="2400" dirty="0" err="1">
                <a:solidFill>
                  <a:srgbClr val="000000"/>
                </a:solidFill>
              </a:rPr>
              <a:t>complicada</a:t>
            </a:r>
            <a:r>
              <a:rPr lang="en-US" sz="2400" dirty="0">
                <a:solidFill>
                  <a:srgbClr val="000000"/>
                </a:solidFill>
              </a:rPr>
              <a:t>, pois </a:t>
            </a:r>
            <a:r>
              <a:rPr lang="en-US" sz="2400" dirty="0" err="1">
                <a:solidFill>
                  <a:srgbClr val="000000"/>
                </a:solidFill>
              </a:rPr>
              <a:t>passa</a:t>
            </a:r>
            <a:r>
              <a:rPr lang="en-US" sz="2400" dirty="0">
                <a:solidFill>
                  <a:srgbClr val="000000"/>
                </a:solidFill>
              </a:rPr>
              <a:t> a mensagem de que a </a:t>
            </a:r>
            <a:r>
              <a:rPr lang="en-US" sz="2400" dirty="0" err="1">
                <a:solidFill>
                  <a:srgbClr val="000000"/>
                </a:solidFill>
              </a:rPr>
              <a:t>experiência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eclesial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inovadora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cidadania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Igreja</a:t>
            </a:r>
            <a:r>
              <a:rPr lang="en-US" sz="2400" dirty="0">
                <a:solidFill>
                  <a:srgbClr val="000000"/>
                </a:solidFill>
              </a:rPr>
              <a:t> do </a:t>
            </a:r>
            <a:r>
              <a:rPr lang="en-US" sz="2400" dirty="0" err="1">
                <a:solidFill>
                  <a:srgbClr val="000000"/>
                </a:solidFill>
              </a:rPr>
              <a:t>país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8" name="Picture 4" descr="Ver a imagem de origem">
            <a:extLst>
              <a:ext uri="{FF2B5EF4-FFF2-40B4-BE49-F238E27FC236}">
                <a16:creationId xmlns:a16="http://schemas.microsoft.com/office/drawing/2014/main" id="{FD9598B9-3B74-565B-BD86-599B148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2788" y="2536904"/>
            <a:ext cx="5451627" cy="30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Da fragilidade à esperança. Perspectivas para o agir pastoral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905000"/>
            <a:ext cx="5890042" cy="4626429"/>
          </a:xfrm>
        </p:spPr>
        <p:txBody>
          <a:bodyPr>
            <a:normAutofit fontScale="92500"/>
          </a:bodyPr>
          <a:lstStyle/>
          <a:p>
            <a:pPr>
              <a:buClr>
                <a:srgbClr val="BF7968"/>
              </a:buClr>
            </a:pPr>
            <a:r>
              <a:rPr lang="en-US" sz="2800" dirty="0">
                <a:solidFill>
                  <a:srgbClr val="000000"/>
                </a:solidFill>
              </a:rPr>
              <a:t>O </a:t>
            </a:r>
            <a:r>
              <a:rPr lang="en-US" sz="2800" dirty="0" err="1">
                <a:solidFill>
                  <a:srgbClr val="000000"/>
                </a:solidFill>
              </a:rPr>
              <a:t>ato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fazer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memória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não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pode</a:t>
            </a:r>
            <a:r>
              <a:rPr lang="en-US" sz="2800" dirty="0">
                <a:solidFill>
                  <a:srgbClr val="000000"/>
                </a:solidFill>
              </a:rPr>
              <a:t> ser </a:t>
            </a:r>
            <a:r>
              <a:rPr lang="en-US" sz="2800" dirty="0" err="1">
                <a:solidFill>
                  <a:srgbClr val="000000"/>
                </a:solidFill>
              </a:rPr>
              <a:t>confundido</a:t>
            </a:r>
            <a:r>
              <a:rPr lang="en-US" sz="2800" dirty="0">
                <a:solidFill>
                  <a:srgbClr val="000000"/>
                </a:solidFill>
              </a:rPr>
              <a:t> com </a:t>
            </a:r>
            <a:r>
              <a:rPr lang="en-US" sz="2800" dirty="0" err="1">
                <a:solidFill>
                  <a:srgbClr val="000000"/>
                </a:solidFill>
              </a:rPr>
              <a:t>apego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passado</a:t>
            </a:r>
            <a:r>
              <a:rPr lang="en-US" sz="2800" dirty="0">
                <a:solidFill>
                  <a:srgbClr val="000000"/>
                </a:solidFill>
              </a:rPr>
              <a:t> e </a:t>
            </a:r>
            <a:r>
              <a:rPr lang="en-US" sz="2800" dirty="0" err="1">
                <a:solidFill>
                  <a:srgbClr val="000000"/>
                </a:solidFill>
              </a:rPr>
              <a:t>ao</a:t>
            </a:r>
            <a:r>
              <a:rPr lang="en-US" sz="2800" dirty="0">
                <a:solidFill>
                  <a:srgbClr val="000000"/>
                </a:solidFill>
              </a:rPr>
              <a:t> modo </a:t>
            </a:r>
            <a:r>
              <a:rPr lang="en-US" sz="2800" dirty="0" err="1">
                <a:solidFill>
                  <a:srgbClr val="000000"/>
                </a:solidFill>
              </a:rPr>
              <a:t>como</a:t>
            </a:r>
            <a:r>
              <a:rPr lang="en-US" sz="2800" dirty="0">
                <a:solidFill>
                  <a:srgbClr val="000000"/>
                </a:solidFill>
              </a:rPr>
              <a:t> se </a:t>
            </a:r>
            <a:r>
              <a:rPr lang="en-US" sz="2800" dirty="0" err="1">
                <a:solidFill>
                  <a:srgbClr val="000000"/>
                </a:solidFill>
              </a:rPr>
              <a:t>fazia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então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BF7968"/>
              </a:buClr>
            </a:pPr>
            <a:r>
              <a:rPr lang="en-US" sz="2800" dirty="0">
                <a:solidFill>
                  <a:srgbClr val="000000"/>
                </a:solidFill>
              </a:rPr>
              <a:t>Sempre </a:t>
            </a:r>
            <a:r>
              <a:rPr lang="en-US" sz="2800" dirty="0" err="1">
                <a:solidFill>
                  <a:srgbClr val="000000"/>
                </a:solidFill>
              </a:rPr>
              <a:t>tem</a:t>
            </a:r>
            <a:r>
              <a:rPr lang="en-US" sz="2800" dirty="0">
                <a:solidFill>
                  <a:srgbClr val="000000"/>
                </a:solidFill>
              </a:rPr>
              <a:t> que ser </a:t>
            </a:r>
            <a:r>
              <a:rPr lang="en-US" sz="2800" dirty="0" err="1">
                <a:solidFill>
                  <a:srgbClr val="000000"/>
                </a:solidFill>
              </a:rPr>
              <a:t>criativo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deixar</a:t>
            </a:r>
            <a:r>
              <a:rPr lang="en-US" sz="2800" dirty="0">
                <a:solidFill>
                  <a:srgbClr val="000000"/>
                </a:solidFill>
              </a:rPr>
              <a:t>-se </a:t>
            </a:r>
            <a:r>
              <a:rPr lang="en-US" sz="2800" dirty="0" err="1">
                <a:solidFill>
                  <a:srgbClr val="000000"/>
                </a:solidFill>
              </a:rPr>
              <a:t>interpelar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pelos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sinais</a:t>
            </a:r>
            <a:r>
              <a:rPr lang="en-US" sz="2800" dirty="0">
                <a:solidFill>
                  <a:srgbClr val="000000"/>
                </a:solidFill>
              </a:rPr>
              <a:t> dos tempos. Por </a:t>
            </a:r>
            <a:r>
              <a:rPr lang="en-US" sz="2800" dirty="0" err="1">
                <a:solidFill>
                  <a:srgbClr val="000000"/>
                </a:solidFill>
              </a:rPr>
              <a:t>isso</a:t>
            </a:r>
            <a:r>
              <a:rPr lang="en-US" sz="2800" dirty="0">
                <a:solidFill>
                  <a:srgbClr val="000000"/>
                </a:solidFill>
              </a:rPr>
              <a:t>, no </a:t>
            </a:r>
            <a:r>
              <a:rPr lang="en-US" sz="2800" dirty="0" err="1">
                <a:solidFill>
                  <a:srgbClr val="000000"/>
                </a:solidFill>
              </a:rPr>
              <a:t>processo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sinodal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mais</a:t>
            </a:r>
            <a:r>
              <a:rPr lang="en-US" sz="2800" dirty="0">
                <a:solidFill>
                  <a:srgbClr val="000000"/>
                </a:solidFill>
              </a:rPr>
              <a:t> que </a:t>
            </a:r>
            <a:r>
              <a:rPr lang="en-US" sz="2800" dirty="0" err="1">
                <a:solidFill>
                  <a:srgbClr val="000000"/>
                </a:solidFill>
              </a:rPr>
              <a:t>simplesmente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ver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realidade</a:t>
            </a:r>
            <a:r>
              <a:rPr lang="en-US" sz="2800" dirty="0">
                <a:solidFill>
                  <a:srgbClr val="000000"/>
                </a:solidFill>
              </a:rPr>
              <a:t>, com a qual </a:t>
            </a:r>
            <a:r>
              <a:rPr lang="en-US" sz="2800" dirty="0" err="1">
                <a:solidFill>
                  <a:srgbClr val="000000"/>
                </a:solidFill>
              </a:rPr>
              <a:t>estávamos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habituados</a:t>
            </a:r>
            <a:r>
              <a:rPr lang="en-US" sz="2800" dirty="0">
                <a:solidFill>
                  <a:srgbClr val="000000"/>
                </a:solidFill>
              </a:rPr>
              <a:t>, o Papa </a:t>
            </a:r>
            <a:r>
              <a:rPr lang="en-US" sz="2800" dirty="0" err="1">
                <a:solidFill>
                  <a:srgbClr val="000000"/>
                </a:solidFill>
              </a:rPr>
              <a:t>nos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chamou</a:t>
            </a:r>
            <a:r>
              <a:rPr lang="en-US" sz="2800" dirty="0">
                <a:solidFill>
                  <a:srgbClr val="000000"/>
                </a:solidFill>
              </a:rPr>
              <a:t> à </a:t>
            </a:r>
            <a:r>
              <a:rPr lang="en-US" sz="2800" dirty="0" err="1">
                <a:solidFill>
                  <a:srgbClr val="000000"/>
                </a:solidFill>
              </a:rPr>
              <a:t>escuta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050" name="Picture 2" descr="Ver a imagem de origem">
            <a:extLst>
              <a:ext uri="{FF2B5EF4-FFF2-40B4-BE49-F238E27FC236}">
                <a16:creationId xmlns:a16="http://schemas.microsoft.com/office/drawing/2014/main" id="{BDECA008-B274-5129-F593-C5ED0C25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4431" y="2879954"/>
            <a:ext cx="5451627" cy="29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899</TotalTime>
  <Words>3066</Words>
  <Application>Microsoft Office PowerPoint</Application>
  <PresentationFormat>Widescreen</PresentationFormat>
  <Paragraphs>110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Times New Roman</vt:lpstr>
      <vt:lpstr>Wingdings 3</vt:lpstr>
      <vt:lpstr>Cacho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  <vt:lpstr>Da fragilidade à esperança. Perspectivas para o agir pastoral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fragilidade à esperança. Perspectivas para o agir pastoral</dc:title>
  <dc:creator>Geraldo Mori</dc:creator>
  <cp:lastModifiedBy>Cnbb</cp:lastModifiedBy>
  <cp:revision>15</cp:revision>
  <dcterms:created xsi:type="dcterms:W3CDTF">2022-09-28T09:44:47Z</dcterms:created>
  <dcterms:modified xsi:type="dcterms:W3CDTF">2022-09-29T13:11:10Z</dcterms:modified>
</cp:coreProperties>
</file>